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83" r:id="rId2"/>
    <p:sldId id="268" r:id="rId3"/>
    <p:sldId id="261" r:id="rId4"/>
    <p:sldId id="284" r:id="rId5"/>
    <p:sldId id="263" r:id="rId6"/>
    <p:sldId id="275" r:id="rId7"/>
    <p:sldId id="289" r:id="rId8"/>
    <p:sldId id="287" r:id="rId9"/>
    <p:sldId id="257" r:id="rId10"/>
    <p:sldId id="286" r:id="rId11"/>
    <p:sldId id="288" r:id="rId12"/>
    <p:sldId id="279" r:id="rId13"/>
    <p:sldId id="278" r:id="rId14"/>
    <p:sldId id="281" r:id="rId15"/>
    <p:sldId id="264" r:id="rId16"/>
    <p:sldId id="256" r:id="rId17"/>
    <p:sldId id="259" r:id="rId18"/>
    <p:sldId id="258" r:id="rId19"/>
    <p:sldId id="260" r:id="rId20"/>
    <p:sldId id="285" r:id="rId21"/>
  </p:sldIdLst>
  <p:sldSz cx="18288000" cy="10287000"/>
  <p:notesSz cx="6858000" cy="9144000"/>
  <p:embeddedFontLst>
    <p:embeddedFont>
      <p:font typeface="Arial Black" panose="020B0A04020102020204" pitchFamily="34" charset="0"/>
      <p:bold r:id="rId23"/>
    </p:embeddedFont>
    <p:embeddedFont>
      <p:font typeface="Bahnschrift" panose="020B0502040204020203" pitchFamily="34" charset="0"/>
      <p:regular r:id="rId24"/>
      <p:bold r:id="rId25"/>
    </p:embeddedFont>
    <p:embeddedFont>
      <p:font typeface="Calibri" panose="020F0502020204030204" pitchFamily="34" charset="0"/>
      <p:regular r:id="rId26"/>
      <p:bold r:id="rId27"/>
      <p:italic r:id="rId28"/>
      <p:boldItalic r:id="rId29"/>
    </p:embeddedFont>
    <p:embeddedFont>
      <p:font typeface="Hero" panose="020B0600070205080204" charset="0"/>
      <p:regular r:id="rId30"/>
    </p:embeddedFont>
    <p:embeddedFont>
      <p:font typeface="Hero Bold" panose="020B0600070205080204" charset="0"/>
      <p:regular r:id="rId31"/>
    </p:embeddedFont>
    <p:embeddedFont>
      <p:font typeface="HG行書体" panose="03000609000000000000" pitchFamily="65" charset="-128"/>
      <p:regular r:id="rId32"/>
    </p:embeddedFont>
    <p:embeddedFont>
      <p:font typeface="League Spartan" panose="020B0600070205080204" charset="0"/>
      <p:regular r:id="rId33"/>
    </p:embeddedFont>
    <p:embeddedFont>
      <p:font typeface="Overpass Light" panose="020B0600070205080204" charset="0"/>
      <p:regular r:id="rId34"/>
    </p:embeddedFont>
    <p:embeddedFont>
      <p:font typeface="游ゴシック" panose="020B0400000000000000" pitchFamily="50" charset="-128"/>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穴吹" initials="穴吹" lastIdx="4" clrIdx="0">
    <p:extLst>
      <p:ext uri="{19B8F6BF-5375-455C-9EA6-DF929625EA0E}">
        <p15:presenceInfo xmlns:p15="http://schemas.microsoft.com/office/powerpoint/2012/main" userId="穴吹"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8" autoAdjust="0"/>
    <p:restoredTop sz="74801" autoAdjust="0"/>
  </p:normalViewPr>
  <p:slideViewPr>
    <p:cSldViewPr>
      <p:cViewPr varScale="1">
        <p:scale>
          <a:sx n="35" d="100"/>
          <a:sy n="35" d="100"/>
        </p:scale>
        <p:origin x="63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dk1"/>
                </a:solidFill>
                <a:latin typeface="+mn-lt"/>
                <a:ea typeface="+mn-ea"/>
                <a:cs typeface="+mn-cs"/>
              </a:defRPr>
            </a:pPr>
            <a:r>
              <a:rPr lang="ja-JP" altLang="en-US" sz="5400" b="1" dirty="0">
                <a:solidFill>
                  <a:schemeClr val="dk1"/>
                </a:solidFill>
                <a:effectLst>
                  <a:reflection blurRad="6350" stA="55000" endA="300" endPos="45500" dir="5400000" sy="-100000" algn="bl" rotWithShape="0"/>
                </a:effectLst>
                <a:latin typeface="+mn-lt"/>
                <a:ea typeface="+mn-ea"/>
                <a:cs typeface="+mn-cs"/>
              </a:rPr>
              <a:t>アンケートの分析</a:t>
            </a:r>
            <a:endParaRPr lang="ja-JP" altLang="en-US" sz="5400" b="1" dirty="0">
              <a:effectLst>
                <a:reflection blurRad="6350" stA="55000" endA="300" endPos="45500" dir="5400000" sy="-100000" algn="bl" rotWithShape="0"/>
              </a:effectLst>
              <a:latin typeface="Bahnschrift" panose="020B0502040204020203" pitchFamily="34" charset="0"/>
            </a:endParaRPr>
          </a:p>
        </c:rich>
      </c:tx>
      <c:layout>
        <c:manualLayout>
          <c:xMode val="edge"/>
          <c:yMode val="edge"/>
          <c:x val="0.29306915066989175"/>
          <c:y val="8.3798882681564244E-3"/>
        </c:manualLayout>
      </c:layout>
      <c:overlay val="0"/>
      <c:spPr>
        <a:solidFill>
          <a:schemeClr val="lt1"/>
        </a:solidFill>
        <a:ln w="25400" cap="flat" cmpd="sng" algn="ctr">
          <a:solidFill>
            <a:schemeClr val="dk1"/>
          </a:solidFill>
          <a:prstDash val="solid"/>
        </a:ln>
        <a:effectLst/>
      </c:spPr>
      <c:txPr>
        <a:bodyPr rot="0" spcFirstLastPara="1" vertOverflow="ellipsis" vert="horz" wrap="square" anchor="ctr" anchorCtr="1"/>
        <a:lstStyle/>
        <a:p>
          <a:pPr>
            <a:defRPr sz="1862" b="0" i="0" u="none" strike="noStrike" kern="1200" spc="0" baseline="0">
              <a:solidFill>
                <a:schemeClr val="dk1"/>
              </a:solidFill>
              <a:latin typeface="+mn-lt"/>
              <a:ea typeface="+mn-ea"/>
              <a:cs typeface="+mn-cs"/>
            </a:defRPr>
          </a:pPr>
          <a:endParaRPr lang="ja-JP"/>
        </a:p>
      </c:txPr>
    </c:title>
    <c:autoTitleDeleted val="0"/>
    <c:plotArea>
      <c:layout/>
      <c:pieChart>
        <c:varyColors val="1"/>
        <c:ser>
          <c:idx val="0"/>
          <c:order val="0"/>
          <c:tx>
            <c:strRef>
              <c:f>Sheet1!$B$1</c:f>
              <c:strCache>
                <c:ptCount val="1"/>
                <c:pt idx="0">
                  <c:v>評価</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F883-4A32-8703-5D18E8BF313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4-F883-4A32-8703-5D18E8BF313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F883-4A32-8703-5D18E8BF3132}"/>
              </c:ext>
            </c:extLst>
          </c:dPt>
          <c:dLbls>
            <c:dLbl>
              <c:idx val="0"/>
              <c:layout>
                <c:manualLayout>
                  <c:x val="-3.3019819372972083E-2"/>
                  <c:y val="-0.32191454303036404"/>
                </c:manualLayout>
              </c:layout>
              <c:tx>
                <c:rich>
                  <a:bodyPr rot="0" spcFirstLastPara="1" vertOverflow="ellipsis" vert="horz" wrap="square" lIns="38100" tIns="19050" rIns="38100" bIns="19050" anchor="ctr" anchorCtr="1">
                    <a:spAutoFit/>
                  </a:bodyPr>
                  <a:lstStyle/>
                  <a:p>
                    <a:pPr>
                      <a:defRPr sz="3200" b="1" i="0" u="none" strike="noStrike" kern="1200" baseline="0">
                        <a:solidFill>
                          <a:schemeClr val="tx1">
                            <a:lumMod val="75000"/>
                            <a:lumOff val="25000"/>
                          </a:schemeClr>
                        </a:solidFill>
                        <a:latin typeface="Arial Black" panose="020B0A04020102020204" pitchFamily="34" charset="0"/>
                        <a:ea typeface="+mn-ea"/>
                        <a:cs typeface="+mn-cs"/>
                      </a:defRPr>
                    </a:pPr>
                    <a:fld id="{30A99438-EB30-4006-8516-127D5396CC4C}" type="VALUE">
                      <a:rPr lang="en-US" altLang="ja-JP" sz="3200" b="1" smtClean="0">
                        <a:latin typeface="Arial Black" panose="020B0A04020102020204" pitchFamily="34" charset="0"/>
                      </a:rPr>
                      <a:pPr>
                        <a:defRPr sz="3200" b="1">
                          <a:latin typeface="Arial Black" panose="020B0A04020102020204" pitchFamily="34" charset="0"/>
                        </a:defRPr>
                      </a:pPr>
                      <a:t>[値]</a:t>
                    </a:fld>
                    <a:r>
                      <a:rPr lang="ja-JP" altLang="en-US" sz="3200" b="1" dirty="0">
                        <a:latin typeface="Arial Black" panose="020B0A04020102020204" pitchFamily="34" charset="0"/>
                      </a:rPr>
                      <a:t>％</a:t>
                    </a:r>
                  </a:p>
                </c:rich>
              </c:tx>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tx1">
                          <a:lumMod val="75000"/>
                          <a:lumOff val="25000"/>
                        </a:schemeClr>
                      </a:solidFill>
                      <a:latin typeface="Arial Black" panose="020B0A04020102020204" pitchFamily="34" charset="0"/>
                      <a:ea typeface="+mn-ea"/>
                      <a:cs typeface="+mn-cs"/>
                    </a:defRPr>
                  </a:pPr>
                  <a:endParaRPr lang="ja-JP"/>
                </a:p>
              </c:txPr>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883-4A32-8703-5D18E8BF3132}"/>
                </c:ext>
              </c:extLst>
            </c:dLbl>
            <c:dLbl>
              <c:idx val="1"/>
              <c:layout>
                <c:manualLayout>
                  <c:x val="-5.8519953706574077E-2"/>
                  <c:y val="1.8130990415335464E-2"/>
                </c:manualLayout>
              </c:layout>
              <c:tx>
                <c:rich>
                  <a:bodyPr/>
                  <a:lstStyle/>
                  <a:p>
                    <a:r>
                      <a:rPr lang="en-US" altLang="ja-JP" dirty="0"/>
                      <a:t>1.8</a:t>
                    </a:r>
                    <a:r>
                      <a:rPr lang="ja-JP" altLang="en-US" dirty="0"/>
                      <a:t>％</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F883-4A32-8703-5D18E8BF3132}"/>
                </c:ext>
              </c:extLst>
            </c:dLbl>
            <c:dLbl>
              <c:idx val="2"/>
              <c:layout>
                <c:manualLayout>
                  <c:x val="0.11834170335007327"/>
                  <c:y val="3.0855324394354858E-2"/>
                </c:manualLayout>
              </c:layout>
              <c:tx>
                <c:rich>
                  <a:bodyPr/>
                  <a:lstStyle/>
                  <a:p>
                    <a:fld id="{BA971895-F6C6-496F-872E-6FA395CE9E58}" type="VALUE">
                      <a:rPr lang="en-US" altLang="ja-JP" smtClean="0"/>
                      <a:pPr/>
                      <a:t>[値]</a:t>
                    </a:fld>
                    <a:r>
                      <a:rPr lang="ja-JP" altLang="en-US" dirty="0"/>
                      <a:t>％</a:t>
                    </a:r>
                  </a:p>
                </c:rich>
              </c:tx>
              <c:dLblPos val="bestFit"/>
              <c:showLegendKey val="0"/>
              <c:showVal val="1"/>
              <c:showCatName val="0"/>
              <c:showSerName val="0"/>
              <c:showPercent val="0"/>
              <c:showBubbleSize val="0"/>
              <c:extLst>
                <c:ext xmlns:c15="http://schemas.microsoft.com/office/drawing/2012/chart" uri="{CE6537A1-D6FC-4f65-9D91-7224C49458BB}">
                  <c15:layout>
                    <c:manualLayout>
                      <c:w val="0.14218498770330873"/>
                      <c:h val="7.6877059696611405E-2"/>
                    </c:manualLayout>
                  </c15:layout>
                  <c15:dlblFieldTable/>
                  <c15:showDataLabelsRange val="0"/>
                </c:ext>
                <c:ext xmlns:c16="http://schemas.microsoft.com/office/drawing/2014/chart" uri="{C3380CC4-5D6E-409C-BE32-E72D297353CC}">
                  <c16:uniqueId val="{00000003-F883-4A32-8703-5D18E8BF3132}"/>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Arial Black" panose="020B0A04020102020204" pitchFamily="34" charset="0"/>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いい</c:v>
                </c:pt>
                <c:pt idx="1">
                  <c:v>あまりよくない</c:v>
                </c:pt>
                <c:pt idx="2">
                  <c:v>他の意見</c:v>
                </c:pt>
              </c:strCache>
            </c:strRef>
          </c:cat>
          <c:val>
            <c:numRef>
              <c:f>Sheet1!$B$2:$B$4</c:f>
              <c:numCache>
                <c:formatCode>General</c:formatCode>
                <c:ptCount val="3"/>
                <c:pt idx="0">
                  <c:v>97</c:v>
                </c:pt>
                <c:pt idx="1">
                  <c:v>1.8</c:v>
                </c:pt>
                <c:pt idx="2">
                  <c:v>1.2</c:v>
                </c:pt>
              </c:numCache>
            </c:numRef>
          </c:val>
          <c:extLst>
            <c:ext xmlns:c16="http://schemas.microsoft.com/office/drawing/2014/chart" uri="{C3380CC4-5D6E-409C-BE32-E72D297353CC}">
              <c16:uniqueId val="{00000000-F883-4A32-8703-5D18E8BF313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5-01-28T14:00:51.190" idx="2">
    <p:pos x="10" y="10"/>
    <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1-28T14:00:51.190" idx="3">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3D70B8-179A-4BBF-9B73-4BF3AF11E184}" type="datetimeFigureOut">
              <a:rPr kumimoji="1" lang="ja-JP" altLang="en-US" smtClean="0"/>
              <a:t>2025/1/28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10EE0-E80C-43D9-9196-11B64F7083B0}" type="slidenum">
              <a:rPr kumimoji="1" lang="ja-JP" altLang="en-US" smtClean="0"/>
              <a:t>‹#›</a:t>
            </a:fld>
            <a:endParaRPr kumimoji="1" lang="ja-JP" altLang="en-US"/>
          </a:p>
        </p:txBody>
      </p:sp>
    </p:spTree>
    <p:extLst>
      <p:ext uri="{BB962C8B-B14F-4D97-AF65-F5344CB8AC3E}">
        <p14:creationId xmlns:p14="http://schemas.microsoft.com/office/powerpoint/2010/main" val="268032914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err="1">
                <a:solidFill>
                  <a:srgbClr val="111111"/>
                </a:solidFill>
                <a:latin typeface="Hero"/>
                <a:ea typeface="Hero"/>
                <a:cs typeface="Hero"/>
                <a:sym typeface="Hero"/>
              </a:rPr>
              <a:t>私たちは文化の異なる多くの国から来ていますが、</a:t>
            </a:r>
            <a:r>
              <a:rPr lang="en-US" altLang="ja-JP" sz="1200" dirty="0" err="1">
                <a:solidFill>
                  <a:srgbClr val="111111"/>
                </a:solidFill>
                <a:latin typeface="Hero Bold"/>
                <a:ea typeface="Hero Bold"/>
                <a:cs typeface="Hero Bold"/>
                <a:sym typeface="Hero Bold"/>
              </a:rPr>
              <a:t>ベトナム人のための日本語学習WEB</a:t>
            </a:r>
            <a:r>
              <a:rPr lang="en-US" altLang="ja-JP" sz="1200" dirty="0" err="1">
                <a:solidFill>
                  <a:srgbClr val="111111"/>
                </a:solidFill>
                <a:latin typeface="Hero"/>
                <a:ea typeface="Hero"/>
                <a:cs typeface="Hero"/>
                <a:sym typeface="Hero"/>
              </a:rPr>
              <a:t>を作成するという同じ目標を全員が持っています</a:t>
            </a:r>
            <a:r>
              <a:rPr lang="en-US" altLang="ja-JP" sz="1200" dirty="0">
                <a:solidFill>
                  <a:srgbClr val="111111"/>
                </a:solidFill>
                <a:latin typeface="Hero"/>
                <a:ea typeface="Hero"/>
                <a:cs typeface="Hero"/>
                <a:sym typeface="Hero"/>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2</a:t>
            </a:fld>
            <a:endParaRPr kumimoji="1" lang="ja-JP" altLang="en-US"/>
          </a:p>
        </p:txBody>
      </p:sp>
    </p:spTree>
    <p:extLst>
      <p:ext uri="{BB962C8B-B14F-4D97-AF65-F5344CB8AC3E}">
        <p14:creationId xmlns:p14="http://schemas.microsoft.com/office/powerpoint/2010/main" val="185716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a:t>
            </a:r>
            <a:r>
              <a:rPr kumimoji="1" lang="en-US" altLang="ja-JP" dirty="0"/>
              <a:t>2</a:t>
            </a:r>
            <a:r>
              <a:rPr kumimoji="1" lang="ja-JP" altLang="en-US" dirty="0"/>
              <a:t>年間で学校の先生たちのおかげで色んな知識を勉強できうようになりました。私たちはその知識を使ってこの卒業制作を作りました。</a:t>
            </a:r>
            <a:br>
              <a:rPr kumimoji="1" lang="en-US" altLang="ja-JP" dirty="0"/>
            </a:br>
            <a:r>
              <a:rPr kumimoji="1" lang="ja-JP" altLang="en-US" dirty="0"/>
              <a:t>私たちのチームはビジネスの学生と</a:t>
            </a:r>
            <a:r>
              <a:rPr kumimoji="1" lang="en-US" altLang="ja-JP" dirty="0"/>
              <a:t>IT</a:t>
            </a:r>
            <a:r>
              <a:rPr kumimoji="1" lang="ja-JP" altLang="en-US" dirty="0"/>
              <a:t>エンジニアの学生が含まれます。勉強することは違いますが、私たちは自分の強みを適用して皆のを合わせてこのさくらウェブサイトを作りました。</a:t>
            </a:r>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8</a:t>
            </a:fld>
            <a:endParaRPr kumimoji="1" lang="ja-JP" altLang="en-US"/>
          </a:p>
        </p:txBody>
      </p:sp>
    </p:spTree>
    <p:extLst>
      <p:ext uri="{BB962C8B-B14F-4D97-AF65-F5344CB8AC3E}">
        <p14:creationId xmlns:p14="http://schemas.microsoft.com/office/powerpoint/2010/main" val="1460217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私たちは５ページを作りました。まず、ホームページです。このページは最新情報があった時このページをのせます。</a:t>
            </a:r>
            <a:endParaRPr kumimoji="1" lang="en-US" altLang="ja-JP" dirty="0"/>
          </a:p>
          <a:p>
            <a:r>
              <a:rPr kumimoji="1" lang="ja-JP" altLang="en-US" dirty="0"/>
              <a:t>次は勉強のページです。このページの中でいろんな文字ー語彙のテーマがあります。</a:t>
            </a:r>
            <a:br>
              <a:rPr kumimoji="1" lang="en-US" altLang="ja-JP" dirty="0"/>
            </a:br>
            <a:endParaRPr kumimoji="1" lang="en-US" altLang="ja-JP" dirty="0"/>
          </a:p>
          <a:p>
            <a:r>
              <a:rPr kumimoji="1" lang="ja-JP" altLang="en-US" dirty="0"/>
              <a:t>このページは皆さん多分あまり好きじゃないですが、自分が勉強したことをしっかり覚えているかどうか確かめるために必要だと思います。テストのページ</a:t>
            </a:r>
            <a:endParaRPr kumimoji="1" lang="en-US" altLang="ja-JP" dirty="0"/>
          </a:p>
          <a:p>
            <a:r>
              <a:rPr kumimoji="1" lang="ja-JP" altLang="en-US" dirty="0"/>
              <a:t>もし皆さんまえの勉強の方があまり好きじゃなかったら、私たちはこのページがあります。このページで</a:t>
            </a:r>
            <a:r>
              <a:rPr kumimoji="1" lang="en-US" altLang="ja-JP" dirty="0"/>
              <a:t>flashcard </a:t>
            </a:r>
            <a:r>
              <a:rPr kumimoji="1" lang="ja-JP" altLang="en-US" dirty="0"/>
              <a:t>を使って勉強できます。こっちのほうが勉強しやすいと思います。</a:t>
            </a:r>
            <a:br>
              <a:rPr kumimoji="1" lang="en-US" altLang="ja-JP" dirty="0"/>
            </a:br>
            <a:r>
              <a:rPr kumimoji="1" lang="ja-JP" altLang="en-US" dirty="0"/>
              <a:t>最後、ずっと勉強したらつまらないでしょう。だから、このページを作りました。遊んでながら勉強するのはもっと面白くなるでしょう。</a:t>
            </a:r>
            <a:endParaRPr kumimoji="1" lang="en-US" altLang="ja-JP" dirty="0"/>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9</a:t>
            </a:fld>
            <a:endParaRPr kumimoji="1" lang="ja-JP" altLang="en-US"/>
          </a:p>
        </p:txBody>
      </p:sp>
    </p:spTree>
    <p:extLst>
      <p:ext uri="{BB962C8B-B14F-4D97-AF65-F5344CB8AC3E}">
        <p14:creationId xmlns:p14="http://schemas.microsoft.com/office/powerpoint/2010/main" val="2180427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私たちは５ページを作りました。まず、ホームページです。このページは最新情報があった時このページをのせます。</a:t>
            </a:r>
            <a:endParaRPr kumimoji="1" lang="en-US" altLang="ja-JP" dirty="0"/>
          </a:p>
          <a:p>
            <a:r>
              <a:rPr kumimoji="1" lang="ja-JP" altLang="en-US" dirty="0"/>
              <a:t>次は勉強のページです。このページの中でいろんな文字ー語彙のテーマがあります。</a:t>
            </a:r>
            <a:br>
              <a:rPr kumimoji="1" lang="en-US" altLang="ja-JP" dirty="0"/>
            </a:br>
            <a:endParaRPr kumimoji="1" lang="en-US" altLang="ja-JP" dirty="0"/>
          </a:p>
          <a:p>
            <a:r>
              <a:rPr kumimoji="1" lang="ja-JP" altLang="en-US" dirty="0"/>
              <a:t>このページは皆さん多分あまり好きじゃないですが、自分が勉強したことをしっかり覚えているかどうか確かめるために必要だと思います。テストのページ</a:t>
            </a:r>
            <a:endParaRPr kumimoji="1" lang="en-US" altLang="ja-JP" dirty="0"/>
          </a:p>
          <a:p>
            <a:r>
              <a:rPr kumimoji="1" lang="ja-JP" altLang="en-US" dirty="0"/>
              <a:t>もし皆さんまえの勉強の方があまり好きじゃなかったら、私たちはこのページがあります。このページで</a:t>
            </a:r>
            <a:r>
              <a:rPr kumimoji="1" lang="en-US" altLang="ja-JP" dirty="0"/>
              <a:t>flashcard </a:t>
            </a:r>
            <a:r>
              <a:rPr kumimoji="1" lang="ja-JP" altLang="en-US" dirty="0"/>
              <a:t>を使って勉強できます。こっちのほうが勉強しやすいと思います。</a:t>
            </a:r>
            <a:br>
              <a:rPr kumimoji="1" lang="en-US" altLang="ja-JP" dirty="0"/>
            </a:br>
            <a:r>
              <a:rPr kumimoji="1" lang="ja-JP" altLang="en-US" dirty="0"/>
              <a:t>最後、ずっと勉強したらつまらないでしょう。だから、このページを作りました。遊んでながら勉強するのはもっと面白くなるでしょう。</a:t>
            </a:r>
            <a:endParaRPr kumimoji="1" lang="en-US" altLang="ja-JP" dirty="0"/>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10</a:t>
            </a:fld>
            <a:endParaRPr kumimoji="1" lang="ja-JP" altLang="en-US"/>
          </a:p>
        </p:txBody>
      </p:sp>
    </p:spTree>
    <p:extLst>
      <p:ext uri="{BB962C8B-B14F-4D97-AF65-F5344CB8AC3E}">
        <p14:creationId xmlns:p14="http://schemas.microsoft.com/office/powerpoint/2010/main" val="123763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じゃ、いまウェブサイトどうの感じ動くか実際にウェブサイトを入って行きましょか。この</a:t>
            </a:r>
            <a:r>
              <a:rPr kumimoji="1" lang="en-US" altLang="ja-JP" dirty="0"/>
              <a:t>QR</a:t>
            </a:r>
            <a:r>
              <a:rPr kumimoji="1" lang="ja-JP" altLang="en-US" dirty="0"/>
              <a:t>のコード　</a:t>
            </a:r>
            <a:r>
              <a:rPr kumimoji="1" lang="en-US" altLang="ja-JP" dirty="0"/>
              <a:t>scan</a:t>
            </a:r>
            <a:r>
              <a:rPr kumimoji="1" lang="ja-JP" altLang="en-US" dirty="0"/>
              <a:t>してください。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11</a:t>
            </a:fld>
            <a:endParaRPr kumimoji="1" lang="ja-JP" altLang="en-US"/>
          </a:p>
        </p:txBody>
      </p:sp>
    </p:spTree>
    <p:extLst>
      <p:ext uri="{BB962C8B-B14F-4D97-AF65-F5344CB8AC3E}">
        <p14:creationId xmlns:p14="http://schemas.microsoft.com/office/powerpoint/2010/main" val="1376697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comments" Target="../comments/comment2.xm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slide" Target="slide2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slide" Target="slide19.xml"/><Relationship Id="rId4" Type="http://schemas.openxmlformats.org/officeDocument/2006/relationships/slide" Target="slide16.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comments" Target="../comments/comment1.xm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slide" Target="slide2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slide" Target="slide19.xml"/><Relationship Id="rId4" Type="http://schemas.openxmlformats.org/officeDocument/2006/relationships/slide" Target="slide16.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812" b="-134021"/>
            </a:stretch>
          </a:blipFill>
        </p:spPr>
      </p:sp>
      <p:sp>
        <p:nvSpPr>
          <p:cNvPr id="3" name="Freeform 3"/>
          <p:cNvSpPr/>
          <p:nvPr/>
        </p:nvSpPr>
        <p:spPr>
          <a:xfrm>
            <a:off x="0" y="-495300"/>
            <a:ext cx="18288000" cy="13006791"/>
          </a:xfrm>
          <a:custGeom>
            <a:avLst/>
            <a:gdLst/>
            <a:ahLst/>
            <a:cxnLst/>
            <a:rect l="l" t="t" r="r" b="b"/>
            <a:pathLst>
              <a:path w="18288000" h="13006791">
                <a:moveTo>
                  <a:pt x="0" y="0"/>
                </a:moveTo>
                <a:lnTo>
                  <a:pt x="18288000" y="0"/>
                </a:lnTo>
                <a:lnTo>
                  <a:pt x="18288000" y="13006791"/>
                </a:lnTo>
                <a:lnTo>
                  <a:pt x="0" y="13006791"/>
                </a:lnTo>
                <a:lnTo>
                  <a:pt x="0" y="0"/>
                </a:lnTo>
                <a:close/>
              </a:path>
            </a:pathLst>
          </a:custGeom>
          <a:blipFill>
            <a:blip r:embed="rId3"/>
            <a:stretch>
              <a:fillRect l="-984" r="-984" b="-2462"/>
            </a:stretch>
          </a:blipFill>
        </p:spPr>
      </p:sp>
      <p:sp>
        <p:nvSpPr>
          <p:cNvPr id="4" name="TextBox 4"/>
          <p:cNvSpPr txBox="1"/>
          <p:nvPr/>
        </p:nvSpPr>
        <p:spPr>
          <a:xfrm>
            <a:off x="1007920" y="4110596"/>
            <a:ext cx="16390604" cy="5129609"/>
          </a:xfrm>
          <a:prstGeom prst="rect">
            <a:avLst/>
          </a:prstGeom>
        </p:spPr>
        <p:txBody>
          <a:bodyPr wrap="square" lIns="0" tIns="0" rIns="0" bIns="0" rtlCol="0" anchor="t">
            <a:spAutoFit/>
          </a:bodyPr>
          <a:lstStyle/>
          <a:p>
            <a:pPr algn="ctr">
              <a:lnSpc>
                <a:spcPts val="20024"/>
              </a:lnSpc>
            </a:pPr>
            <a:r>
              <a:rPr lang="ja-JP" altLang="en-US" sz="20024" spc="-1101" dirty="0">
                <a:solidFill>
                  <a:schemeClr val="bg1"/>
                </a:solidFill>
                <a:latin typeface="League Spartan" panose="020B0600070205080204" charset="0"/>
                <a:ea typeface="UD デジタル 教科書体 N-B" panose="02020700000000000000" pitchFamily="17" charset="-128"/>
                <a:cs typeface="League Spartan"/>
                <a:sym typeface="League Spartan"/>
              </a:rPr>
              <a:t>さくら</a:t>
            </a:r>
            <a:r>
              <a:rPr lang="en-US" sz="20024" spc="-1101" dirty="0">
                <a:solidFill>
                  <a:schemeClr val="bg1"/>
                </a:solidFill>
                <a:latin typeface="League Spartan" panose="020B0600070205080204" charset="0"/>
                <a:ea typeface="League Spartan"/>
                <a:cs typeface="League Spartan"/>
                <a:sym typeface="League Spartan"/>
              </a:rPr>
              <a:t>WEB</a:t>
            </a:r>
          </a:p>
          <a:p>
            <a:pPr algn="ctr">
              <a:lnSpc>
                <a:spcPts val="20024"/>
              </a:lnSpc>
            </a:pPr>
            <a:endParaRPr lang="en-US" sz="20024" spc="-1101" dirty="0">
              <a:solidFill>
                <a:schemeClr val="bg1"/>
              </a:solidFill>
              <a:latin typeface="HG行書体" panose="03000609000000000000" pitchFamily="65" charset="-128"/>
              <a:ea typeface="HG行書体" panose="03000609000000000000" pitchFamily="65" charset="-128"/>
              <a:cs typeface="League Spartan"/>
              <a:sym typeface="League Spartan"/>
            </a:endParaRPr>
          </a:p>
        </p:txBody>
      </p:sp>
      <p:sp>
        <p:nvSpPr>
          <p:cNvPr id="5" name="TextBox 5"/>
          <p:cNvSpPr txBox="1"/>
          <p:nvPr/>
        </p:nvSpPr>
        <p:spPr>
          <a:xfrm>
            <a:off x="1028702" y="935039"/>
            <a:ext cx="4899545" cy="420756"/>
          </a:xfrm>
          <a:prstGeom prst="rect">
            <a:avLst/>
          </a:prstGeom>
        </p:spPr>
        <p:txBody>
          <a:bodyPr lIns="0" tIns="0" rIns="0" bIns="0" rtlCol="0" anchor="t">
            <a:spAutoFit/>
          </a:bodyPr>
          <a:lstStyle/>
          <a:p>
            <a:pPr>
              <a:lnSpc>
                <a:spcPts val="3499"/>
              </a:lnSpc>
            </a:pPr>
            <a:r>
              <a:rPr lang="ja-JP" altLang="en-US" sz="2801" b="1" i="1" dirty="0">
                <a:latin typeface="Hero"/>
                <a:ea typeface="Hero"/>
                <a:cs typeface="Hero"/>
                <a:sym typeface="Hero"/>
              </a:rPr>
              <a:t>新人に向け</a:t>
            </a:r>
            <a:endParaRPr lang="en-US" sz="2801" b="1" i="1" dirty="0">
              <a:latin typeface="Hero"/>
              <a:ea typeface="Hero"/>
              <a:cs typeface="Hero"/>
              <a:sym typeface="Hero"/>
            </a:endParaRPr>
          </a:p>
        </p:txBody>
      </p:sp>
      <p:sp>
        <p:nvSpPr>
          <p:cNvPr id="6" name="TextBox 6"/>
          <p:cNvSpPr txBox="1"/>
          <p:nvPr/>
        </p:nvSpPr>
        <p:spPr>
          <a:xfrm>
            <a:off x="13716000" y="935040"/>
            <a:ext cx="3886200" cy="238014"/>
          </a:xfrm>
          <a:prstGeom prst="rect">
            <a:avLst/>
          </a:prstGeom>
        </p:spPr>
        <p:txBody>
          <a:bodyPr wrap="square" lIns="0" tIns="0" rIns="0" bIns="0" rtlCol="0" anchor="t">
            <a:spAutoFit/>
          </a:bodyPr>
          <a:lstStyle/>
          <a:p>
            <a:pPr algn="r">
              <a:lnSpc>
                <a:spcPts val="1601"/>
              </a:lnSpc>
            </a:pPr>
            <a:r>
              <a:rPr lang="ja-JP" altLang="en-US" sz="2801" dirty="0">
                <a:solidFill>
                  <a:srgbClr val="FDF8F3"/>
                </a:solidFill>
                <a:latin typeface="Hero"/>
                <a:ea typeface="Hero"/>
                <a:cs typeface="Hero"/>
                <a:sym typeface="Hero"/>
              </a:rPr>
              <a:t>穴吹ビジネスカレッジ</a:t>
            </a:r>
            <a:endParaRPr lang="en-US" sz="2801" dirty="0">
              <a:solidFill>
                <a:srgbClr val="FDF8F3"/>
              </a:solidFill>
              <a:latin typeface="Hero"/>
              <a:ea typeface="Hero"/>
              <a:cs typeface="Hero"/>
              <a:sym typeface="Hero"/>
            </a:endParaRPr>
          </a:p>
        </p:txBody>
      </p:sp>
      <p:sp>
        <p:nvSpPr>
          <p:cNvPr id="7" name="TextBox 7"/>
          <p:cNvSpPr txBox="1"/>
          <p:nvPr/>
        </p:nvSpPr>
        <p:spPr>
          <a:xfrm>
            <a:off x="11582400" y="945490"/>
            <a:ext cx="2608443" cy="213969"/>
          </a:xfrm>
          <a:prstGeom prst="rect">
            <a:avLst/>
          </a:prstGeom>
        </p:spPr>
        <p:txBody>
          <a:bodyPr lIns="0" tIns="0" rIns="0" bIns="0" rtlCol="0" anchor="t">
            <a:spAutoFit/>
          </a:bodyPr>
          <a:lstStyle/>
          <a:p>
            <a:pPr>
              <a:lnSpc>
                <a:spcPts val="1601"/>
              </a:lnSpc>
            </a:pPr>
            <a:r>
              <a:rPr lang="en-US" sz="2000" i="1" dirty="0">
                <a:solidFill>
                  <a:srgbClr val="FDF8F3"/>
                </a:solidFill>
                <a:latin typeface="Hero"/>
                <a:ea typeface="Hero"/>
                <a:cs typeface="Hero"/>
                <a:sym typeface="Hero"/>
              </a:rPr>
              <a:t>@team</a:t>
            </a:r>
            <a:r>
              <a:rPr lang="ja-JP" altLang="en-US" sz="2000" i="1" dirty="0">
                <a:solidFill>
                  <a:srgbClr val="FDF8F3"/>
                </a:solidFill>
                <a:latin typeface="Hero"/>
                <a:ea typeface="Hero"/>
                <a:cs typeface="Hero"/>
                <a:sym typeface="Hero"/>
              </a:rPr>
              <a:t>さくら</a:t>
            </a:r>
            <a:endParaRPr lang="en-US" altLang="ja-JP" sz="2000" i="1" dirty="0">
              <a:solidFill>
                <a:srgbClr val="FDF8F3"/>
              </a:solidFill>
              <a:latin typeface="Hero"/>
              <a:ea typeface="Hero"/>
              <a:cs typeface="Hero"/>
              <a:sym typeface="He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0763061B-105E-46E1-A207-7F5B925B26AA}"/>
              </a:ext>
            </a:extLst>
          </p:cNvPr>
          <p:cNvSpPr txBox="1"/>
          <p:nvPr/>
        </p:nvSpPr>
        <p:spPr>
          <a:xfrm>
            <a:off x="11617404" y="957103"/>
            <a:ext cx="3328988" cy="507831"/>
          </a:xfrm>
          <a:prstGeom prst="rect">
            <a:avLst/>
          </a:prstGeom>
          <a:noFill/>
        </p:spPr>
        <p:txBody>
          <a:bodyPr wrap="none" rtlCol="0">
            <a:spAutoFit/>
          </a:bodyPr>
          <a:lstStyle/>
          <a:p>
            <a:r>
              <a:rPr lang="ja-JP" altLang="en-US" sz="2700" dirty="0"/>
              <a:t>勉強のページ</a:t>
            </a:r>
            <a:r>
              <a:rPr lang="en-US" altLang="ja-JP" sz="2700" dirty="0"/>
              <a:t>(STEP 1)</a:t>
            </a:r>
            <a:endParaRPr kumimoji="1" lang="ja-JP" altLang="en-US" sz="2700" dirty="0"/>
          </a:p>
        </p:txBody>
      </p:sp>
      <p:sp>
        <p:nvSpPr>
          <p:cNvPr id="18" name="テキスト ボックス 17">
            <a:extLst>
              <a:ext uri="{FF2B5EF4-FFF2-40B4-BE49-F238E27FC236}">
                <a16:creationId xmlns:a16="http://schemas.microsoft.com/office/drawing/2014/main" id="{1A4C3116-3CF1-4CB2-B2D3-6880B87F0EC9}"/>
              </a:ext>
            </a:extLst>
          </p:cNvPr>
          <p:cNvSpPr txBox="1"/>
          <p:nvPr/>
        </p:nvSpPr>
        <p:spPr>
          <a:xfrm flipH="1">
            <a:off x="1271760" y="6337416"/>
            <a:ext cx="3687777" cy="507831"/>
          </a:xfrm>
          <a:prstGeom prst="rect">
            <a:avLst/>
          </a:prstGeom>
          <a:noFill/>
        </p:spPr>
        <p:txBody>
          <a:bodyPr wrap="square" rtlCol="0">
            <a:spAutoFit/>
          </a:bodyPr>
          <a:lstStyle/>
          <a:p>
            <a:r>
              <a:rPr lang="ja-JP" altLang="en-US" sz="2700" dirty="0"/>
              <a:t>テストのページ</a:t>
            </a:r>
            <a:r>
              <a:rPr lang="en-US" altLang="ja-JP" sz="2700" dirty="0"/>
              <a:t>(STEP 2)</a:t>
            </a:r>
            <a:endParaRPr kumimoji="1" lang="ja-JP" altLang="en-US" sz="2700" dirty="0"/>
          </a:p>
        </p:txBody>
      </p:sp>
      <p:sp>
        <p:nvSpPr>
          <p:cNvPr id="21" name="テキスト ボックス 20">
            <a:extLst>
              <a:ext uri="{FF2B5EF4-FFF2-40B4-BE49-F238E27FC236}">
                <a16:creationId xmlns:a16="http://schemas.microsoft.com/office/drawing/2014/main" id="{90F7C149-1BC0-45FE-9581-B006766BA22B}"/>
              </a:ext>
            </a:extLst>
          </p:cNvPr>
          <p:cNvSpPr txBox="1"/>
          <p:nvPr/>
        </p:nvSpPr>
        <p:spPr>
          <a:xfrm>
            <a:off x="10820400" y="6337417"/>
            <a:ext cx="4198359" cy="507831"/>
          </a:xfrm>
          <a:prstGeom prst="rect">
            <a:avLst/>
          </a:prstGeom>
          <a:noFill/>
        </p:spPr>
        <p:txBody>
          <a:bodyPr wrap="square" rtlCol="0">
            <a:spAutoFit/>
          </a:bodyPr>
          <a:lstStyle/>
          <a:p>
            <a:r>
              <a:rPr kumimoji="1" lang="en-US" altLang="ja-JP" sz="2700" dirty="0"/>
              <a:t>flashcard</a:t>
            </a:r>
            <a:r>
              <a:rPr kumimoji="1" lang="ja-JP" altLang="en-US" sz="2700" dirty="0"/>
              <a:t>　ページ</a:t>
            </a:r>
            <a:r>
              <a:rPr kumimoji="1" lang="en-US" altLang="ja-JP" sz="2700" dirty="0"/>
              <a:t>(STEP 3)</a:t>
            </a:r>
            <a:endParaRPr kumimoji="1" lang="ja-JP" altLang="en-US" sz="2700" dirty="0"/>
          </a:p>
        </p:txBody>
      </p:sp>
      <p:sp>
        <p:nvSpPr>
          <p:cNvPr id="24" name="テキスト ボックス 23">
            <a:extLst>
              <a:ext uri="{FF2B5EF4-FFF2-40B4-BE49-F238E27FC236}">
                <a16:creationId xmlns:a16="http://schemas.microsoft.com/office/drawing/2014/main" id="{58EA47DE-477A-4BD2-B82A-C2D8247A0B39}"/>
              </a:ext>
            </a:extLst>
          </p:cNvPr>
          <p:cNvSpPr txBox="1"/>
          <p:nvPr/>
        </p:nvSpPr>
        <p:spPr>
          <a:xfrm>
            <a:off x="5783254" y="3848100"/>
            <a:ext cx="3616239" cy="507831"/>
          </a:xfrm>
          <a:prstGeom prst="rect">
            <a:avLst/>
          </a:prstGeom>
          <a:noFill/>
        </p:spPr>
        <p:txBody>
          <a:bodyPr wrap="square" rtlCol="0">
            <a:spAutoFit/>
          </a:bodyPr>
          <a:lstStyle/>
          <a:p>
            <a:r>
              <a:rPr kumimoji="1" lang="ja-JP" altLang="en-US" sz="2700" dirty="0"/>
              <a:t>ゲームのページ</a:t>
            </a:r>
            <a:r>
              <a:rPr kumimoji="1" lang="en-US" altLang="ja-JP" sz="2700" dirty="0"/>
              <a:t>(STEP 4)</a:t>
            </a:r>
            <a:endParaRPr kumimoji="1" lang="ja-JP" altLang="en-US" sz="2700" dirty="0"/>
          </a:p>
        </p:txBody>
      </p:sp>
      <p:grpSp>
        <p:nvGrpSpPr>
          <p:cNvPr id="32" name="グループ化 31">
            <a:extLst>
              <a:ext uri="{FF2B5EF4-FFF2-40B4-BE49-F238E27FC236}">
                <a16:creationId xmlns:a16="http://schemas.microsoft.com/office/drawing/2014/main" id="{070222EE-E3EA-4EA4-897C-1FFD461BDE1A}"/>
              </a:ext>
            </a:extLst>
          </p:cNvPr>
          <p:cNvGrpSpPr/>
          <p:nvPr/>
        </p:nvGrpSpPr>
        <p:grpSpPr>
          <a:xfrm>
            <a:off x="393872" y="992463"/>
            <a:ext cx="4970250" cy="3754195"/>
            <a:chOff x="278743" y="762271"/>
            <a:chExt cx="3281176" cy="2299780"/>
          </a:xfrm>
        </p:grpSpPr>
        <p:sp>
          <p:nvSpPr>
            <p:cNvPr id="4" name="テキスト ボックス 3">
              <a:extLst>
                <a:ext uri="{FF2B5EF4-FFF2-40B4-BE49-F238E27FC236}">
                  <a16:creationId xmlns:a16="http://schemas.microsoft.com/office/drawing/2014/main" id="{6968343C-F7A7-4DAB-A176-68E7B0445595}"/>
                </a:ext>
              </a:extLst>
            </p:cNvPr>
            <p:cNvSpPr txBox="1"/>
            <p:nvPr/>
          </p:nvSpPr>
          <p:spPr>
            <a:xfrm>
              <a:off x="858292" y="762271"/>
              <a:ext cx="2138082" cy="311092"/>
            </a:xfrm>
            <a:prstGeom prst="rect">
              <a:avLst/>
            </a:prstGeom>
            <a:noFill/>
          </p:spPr>
          <p:txBody>
            <a:bodyPr wrap="square" rtlCol="0">
              <a:spAutoFit/>
            </a:bodyPr>
            <a:lstStyle/>
            <a:p>
              <a:r>
                <a:rPr kumimoji="1" lang="ja-JP" altLang="en-US" sz="2700" dirty="0"/>
                <a:t>ホームページ</a:t>
              </a:r>
              <a:r>
                <a:rPr kumimoji="1" lang="en-US" altLang="ja-JP" sz="2700" dirty="0"/>
                <a:t>(TOP)</a:t>
              </a:r>
              <a:endParaRPr kumimoji="1" lang="ja-JP" altLang="en-US" sz="2700" dirty="0"/>
            </a:p>
          </p:txBody>
        </p:sp>
        <mc:AlternateContent xmlns:mc="http://schemas.openxmlformats.org/markup-compatibility/2006">
          <mc:Choice xmlns:pslz="http://schemas.microsoft.com/office/powerpoint/2016/slidezoom" Requires="pslz">
            <p:graphicFrame>
              <p:nvGraphicFramePr>
                <p:cNvPr id="31" name="スライド ズーム 30">
                  <a:extLst>
                    <a:ext uri="{FF2B5EF4-FFF2-40B4-BE49-F238E27FC236}">
                      <a16:creationId xmlns:a16="http://schemas.microsoft.com/office/drawing/2014/main" id="{72F00DDE-61C3-46BF-B01C-BFD845777001}"/>
                    </a:ext>
                  </a:extLst>
                </p:cNvPr>
                <p:cNvGraphicFramePr>
                  <a:graphicFrameLocks noChangeAspect="1"/>
                </p:cNvGraphicFramePr>
                <p:nvPr/>
              </p:nvGraphicFramePr>
              <p:xfrm>
                <a:off x="278743" y="1216390"/>
                <a:ext cx="3281176" cy="1845661"/>
              </p:xfrm>
              <a:graphic>
                <a:graphicData uri="http://schemas.microsoft.com/office/powerpoint/2016/slidezoom">
                  <pslz:sldZm>
                    <pslz:sldZmObj sldId="256" cId="2925115290">
                      <pslz:zmPr id="{0CF43DA4-C199-4707-8BC4-9891ECF1F28A}" transitionDur="1000">
                        <p166:blipFill xmlns:p166="http://schemas.microsoft.com/office/powerpoint/2016/6/main">
                          <a:blip r:embed="rId3"/>
                          <a:stretch>
                            <a:fillRect/>
                          </a:stretch>
                        </p166:blipFill>
                        <p166:spPr xmlns:p166="http://schemas.microsoft.com/office/powerpoint/2016/6/main">
                          <a:xfrm>
                            <a:off x="0" y="0"/>
                            <a:ext cx="4970250" cy="3012884"/>
                          </a:xfrm>
                          <a:prstGeom prst="rect">
                            <a:avLst/>
                          </a:prstGeom>
                          <a:ln w="3175">
                            <a:solidFill>
                              <a:prstClr val="ltGray"/>
                            </a:solidFill>
                          </a:ln>
                        </p166:spPr>
                      </pslz:zmPr>
                    </pslz:sldZmObj>
                  </pslz:sldZm>
                </a:graphicData>
              </a:graphic>
            </p:graphicFrame>
          </mc:Choice>
          <mc:Fallback>
            <p:pic>
              <p:nvPicPr>
                <p:cNvPr id="31" name="スライド ズーム 30">
                  <a:hlinkClick r:id="rId4" action="ppaction://hlinksldjump"/>
                  <a:extLst>
                    <a:ext uri="{FF2B5EF4-FFF2-40B4-BE49-F238E27FC236}">
                      <a16:creationId xmlns:a16="http://schemas.microsoft.com/office/drawing/2014/main" id="{72F00DDE-61C3-46BF-B01C-BFD845777001}"/>
                    </a:ext>
                  </a:extLst>
                </p:cNvPr>
                <p:cNvPicPr>
                  <a:picLocks noGrp="1" noRot="1" noChangeAspect="1" noMove="1" noResize="1" noEditPoints="1" noAdjustHandles="1" noChangeArrowheads="1" noChangeShapeType="1"/>
                </p:cNvPicPr>
                <p:nvPr/>
              </p:nvPicPr>
              <p:blipFill>
                <a:blip r:embed="rId3"/>
                <a:stretch>
                  <a:fillRect/>
                </a:stretch>
              </p:blipFill>
              <p:spPr>
                <a:xfrm>
                  <a:off x="393872" y="1733774"/>
                  <a:ext cx="4970250" cy="3012884"/>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34" name="スライド ズーム 33">
                <a:extLst>
                  <a:ext uri="{FF2B5EF4-FFF2-40B4-BE49-F238E27FC236}">
                    <a16:creationId xmlns:a16="http://schemas.microsoft.com/office/drawing/2014/main" id="{493DDCC5-808A-4DDD-853C-12E7FBB82E83}"/>
                  </a:ext>
                </a:extLst>
              </p:cNvPr>
              <p:cNvGraphicFramePr>
                <a:graphicFrameLocks noChangeAspect="1"/>
              </p:cNvGraphicFramePr>
              <p:nvPr/>
            </p:nvGraphicFramePr>
            <p:xfrm>
              <a:off x="9974705" y="1667516"/>
              <a:ext cx="5480232" cy="3082632"/>
            </p:xfrm>
            <a:graphic>
              <a:graphicData uri="http://schemas.microsoft.com/office/powerpoint/2016/slidezoom">
                <pslz:sldZm>
                  <pslz:sldZmObj sldId="259" cId="1376439327">
                    <pslz:zmPr id="{67580CCA-463E-4159-806A-A9DF3AB3CC45}" transitionDur="1000">
                      <p166:blipFill xmlns:p166="http://schemas.microsoft.com/office/powerpoint/2016/6/main">
                        <a:blip r:embed="rId5"/>
                        <a:stretch>
                          <a:fillRect/>
                        </a:stretch>
                      </p166:blipFill>
                      <p166:spPr xmlns:p166="http://schemas.microsoft.com/office/powerpoint/2016/6/main">
                        <a:xfrm>
                          <a:off x="0" y="0"/>
                          <a:ext cx="5480232" cy="3082632"/>
                        </a:xfrm>
                        <a:prstGeom prst="rect">
                          <a:avLst/>
                        </a:prstGeom>
                        <a:ln w="3175">
                          <a:solidFill>
                            <a:prstClr val="ltGray"/>
                          </a:solidFill>
                        </a:ln>
                      </p166:spPr>
                    </pslz:zmPr>
                  </pslz:sldZmObj>
                </pslz:sldZm>
              </a:graphicData>
            </a:graphic>
          </p:graphicFrame>
        </mc:Choice>
        <mc:Fallback>
          <p:pic>
            <p:nvPicPr>
              <p:cNvPr id="34" name="スライド ズーム 33">
                <a:hlinkClick r:id="rId6" action="ppaction://hlinksldjump"/>
                <a:extLst>
                  <a:ext uri="{FF2B5EF4-FFF2-40B4-BE49-F238E27FC236}">
                    <a16:creationId xmlns:a16="http://schemas.microsoft.com/office/drawing/2014/main" id="{493DDCC5-808A-4DDD-853C-12E7FBB82E83}"/>
                  </a:ext>
                </a:extLst>
              </p:cNvPr>
              <p:cNvPicPr>
                <a:picLocks noGrp="1" noRot="1" noChangeAspect="1" noMove="1" noResize="1" noEditPoints="1" noAdjustHandles="1" noChangeArrowheads="1" noChangeShapeType="1"/>
              </p:cNvPicPr>
              <p:nvPr/>
            </p:nvPicPr>
            <p:blipFill>
              <a:blip r:embed="rId5"/>
              <a:stretch>
                <a:fillRect/>
              </a:stretch>
            </p:blipFill>
            <p:spPr>
              <a:xfrm>
                <a:off x="9974705" y="1667516"/>
                <a:ext cx="5480232" cy="308263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6" name="スライド ズーム 35">
                <a:extLst>
                  <a:ext uri="{FF2B5EF4-FFF2-40B4-BE49-F238E27FC236}">
                    <a16:creationId xmlns:a16="http://schemas.microsoft.com/office/drawing/2014/main" id="{AF84F886-A865-4FE9-A620-663A8B0F224F}"/>
                  </a:ext>
                </a:extLst>
              </p:cNvPr>
              <p:cNvGraphicFramePr>
                <a:graphicFrameLocks noChangeAspect="1"/>
              </p:cNvGraphicFramePr>
              <p:nvPr/>
            </p:nvGraphicFramePr>
            <p:xfrm>
              <a:off x="418115" y="7161668"/>
              <a:ext cx="4946007" cy="2782128"/>
            </p:xfrm>
            <a:graphic>
              <a:graphicData uri="http://schemas.microsoft.com/office/powerpoint/2016/slidezoom">
                <pslz:sldZm>
                  <pslz:sldZmObj sldId="258" cId="3155694714">
                    <pslz:zmPr id="{B152A0CC-8099-44A2-9428-8C584C373861}" transitionDur="1000">
                      <p166:blipFill xmlns:p166="http://schemas.microsoft.com/office/powerpoint/2016/6/main">
                        <a:blip r:embed="rId7"/>
                        <a:stretch>
                          <a:fillRect/>
                        </a:stretch>
                      </p166:blipFill>
                      <p166:spPr xmlns:p166="http://schemas.microsoft.com/office/powerpoint/2016/6/main">
                        <a:xfrm>
                          <a:off x="0" y="0"/>
                          <a:ext cx="4946007" cy="2782128"/>
                        </a:xfrm>
                        <a:prstGeom prst="rect">
                          <a:avLst/>
                        </a:prstGeom>
                        <a:ln w="3175">
                          <a:solidFill>
                            <a:prstClr val="ltGray"/>
                          </a:solidFill>
                        </a:ln>
                      </p166:spPr>
                    </pslz:zmPr>
                  </pslz:sldZmObj>
                </pslz:sldZm>
              </a:graphicData>
            </a:graphic>
          </p:graphicFrame>
        </mc:Choice>
        <mc:Fallback>
          <p:pic>
            <p:nvPicPr>
              <p:cNvPr id="36" name="スライド ズーム 35">
                <a:hlinkClick r:id="rId8" action="ppaction://hlinksldjump"/>
                <a:extLst>
                  <a:ext uri="{FF2B5EF4-FFF2-40B4-BE49-F238E27FC236}">
                    <a16:creationId xmlns:a16="http://schemas.microsoft.com/office/drawing/2014/main" id="{AF84F886-A865-4FE9-A620-663A8B0F224F}"/>
                  </a:ext>
                </a:extLst>
              </p:cNvPr>
              <p:cNvPicPr>
                <a:picLocks noGrp="1" noRot="1" noChangeAspect="1" noMove="1" noResize="1" noEditPoints="1" noAdjustHandles="1" noChangeArrowheads="1" noChangeShapeType="1"/>
              </p:cNvPicPr>
              <p:nvPr/>
            </p:nvPicPr>
            <p:blipFill>
              <a:blip r:embed="rId7"/>
              <a:stretch>
                <a:fillRect/>
              </a:stretch>
            </p:blipFill>
            <p:spPr>
              <a:xfrm>
                <a:off x="418115" y="7161668"/>
                <a:ext cx="4946007" cy="2782128"/>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8" name="スライド ズーム 37">
                <a:extLst>
                  <a:ext uri="{FF2B5EF4-FFF2-40B4-BE49-F238E27FC236}">
                    <a16:creationId xmlns:a16="http://schemas.microsoft.com/office/drawing/2014/main" id="{EF21C847-0537-4F9F-B3F5-9A9668912F70}"/>
                  </a:ext>
                </a:extLst>
              </p:cNvPr>
              <p:cNvGraphicFramePr>
                <a:graphicFrameLocks noChangeAspect="1"/>
              </p:cNvGraphicFramePr>
              <p:nvPr/>
            </p:nvGraphicFramePr>
            <p:xfrm>
              <a:off x="10003809" y="7188008"/>
              <a:ext cx="4990566" cy="2807193"/>
            </p:xfrm>
            <a:graphic>
              <a:graphicData uri="http://schemas.microsoft.com/office/powerpoint/2016/slidezoom">
                <pslz:sldZm>
                  <pslz:sldZmObj sldId="260" cId="3812316698">
                    <pslz:zmPr id="{43C8266F-3034-43EE-B2C9-2E6353F96803}" transitionDur="1000">
                      <p166:blipFill xmlns:p166="http://schemas.microsoft.com/office/powerpoint/2016/6/main">
                        <a:blip r:embed="rId9"/>
                        <a:stretch>
                          <a:fillRect/>
                        </a:stretch>
                      </p166:blipFill>
                      <p166:spPr xmlns:p166="http://schemas.microsoft.com/office/powerpoint/2016/6/main">
                        <a:xfrm>
                          <a:off x="0" y="0"/>
                          <a:ext cx="4990566" cy="2807193"/>
                        </a:xfrm>
                        <a:prstGeom prst="rect">
                          <a:avLst/>
                        </a:prstGeom>
                        <a:ln w="3175">
                          <a:solidFill>
                            <a:prstClr val="ltGray"/>
                          </a:solidFill>
                        </a:ln>
                      </p166:spPr>
                    </pslz:zmPr>
                  </pslz:sldZmObj>
                </pslz:sldZm>
              </a:graphicData>
            </a:graphic>
          </p:graphicFrame>
        </mc:Choice>
        <mc:Fallback>
          <p:pic>
            <p:nvPicPr>
              <p:cNvPr id="38" name="スライド ズーム 37">
                <a:hlinkClick r:id="rId10" action="ppaction://hlinksldjump"/>
                <a:extLst>
                  <a:ext uri="{FF2B5EF4-FFF2-40B4-BE49-F238E27FC236}">
                    <a16:creationId xmlns:a16="http://schemas.microsoft.com/office/drawing/2014/main" id="{EF21C847-0537-4F9F-B3F5-9A9668912F70}"/>
                  </a:ext>
                </a:extLst>
              </p:cNvPr>
              <p:cNvPicPr>
                <a:picLocks noGrp="1" noRot="1" noChangeAspect="1" noMove="1" noResize="1" noEditPoints="1" noAdjustHandles="1" noChangeArrowheads="1" noChangeShapeType="1"/>
              </p:cNvPicPr>
              <p:nvPr/>
            </p:nvPicPr>
            <p:blipFill>
              <a:blip r:embed="rId9"/>
              <a:stretch>
                <a:fillRect/>
              </a:stretch>
            </p:blipFill>
            <p:spPr>
              <a:xfrm>
                <a:off x="10003809" y="7188008"/>
                <a:ext cx="4990566" cy="2807193"/>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40" name="スライド ズーム 39">
                <a:extLst>
                  <a:ext uri="{FF2B5EF4-FFF2-40B4-BE49-F238E27FC236}">
                    <a16:creationId xmlns:a16="http://schemas.microsoft.com/office/drawing/2014/main" id="{2502A59C-1E8E-495E-B46C-EE92B296B05C}"/>
                  </a:ext>
                </a:extLst>
              </p:cNvPr>
              <p:cNvGraphicFramePr>
                <a:graphicFrameLocks noChangeAspect="1"/>
              </p:cNvGraphicFramePr>
              <p:nvPr/>
            </p:nvGraphicFramePr>
            <p:xfrm>
              <a:off x="5378669" y="4746659"/>
              <a:ext cx="4620279" cy="2517612"/>
            </p:xfrm>
            <a:graphic>
              <a:graphicData uri="http://schemas.microsoft.com/office/powerpoint/2016/slidezoom">
                <pslz:sldZm>
                  <pslz:sldZmObj sldId="285" cId="4223247602">
                    <pslz:zmPr id="{E07E208D-EAAE-43EB-94B9-DD7592951B4D}" transitionDur="1000">
                      <p166:blipFill xmlns:p166="http://schemas.microsoft.com/office/powerpoint/2016/6/main">
                        <a:blip r:embed="rId11"/>
                        <a:stretch>
                          <a:fillRect/>
                        </a:stretch>
                      </p166:blipFill>
                      <p166:spPr xmlns:p166="http://schemas.microsoft.com/office/powerpoint/2016/6/main">
                        <a:xfrm>
                          <a:off x="0" y="0"/>
                          <a:ext cx="4620279" cy="2517612"/>
                        </a:xfrm>
                        <a:prstGeom prst="rect">
                          <a:avLst/>
                        </a:prstGeom>
                        <a:ln w="3175">
                          <a:solidFill>
                            <a:prstClr val="ltGray"/>
                          </a:solidFill>
                        </a:ln>
                      </p166:spPr>
                    </pslz:zmPr>
                  </pslz:sldZmObj>
                </pslz:sldZm>
              </a:graphicData>
            </a:graphic>
          </p:graphicFrame>
        </mc:Choice>
        <mc:Fallback>
          <p:pic>
            <p:nvPicPr>
              <p:cNvPr id="40" name="スライド ズーム 39">
                <a:hlinkClick r:id="rId12" action="ppaction://hlinksldjump"/>
                <a:extLst>
                  <a:ext uri="{FF2B5EF4-FFF2-40B4-BE49-F238E27FC236}">
                    <a16:creationId xmlns:a16="http://schemas.microsoft.com/office/drawing/2014/main" id="{2502A59C-1E8E-495E-B46C-EE92B296B05C}"/>
                  </a:ext>
                </a:extLst>
              </p:cNvPr>
              <p:cNvPicPr>
                <a:picLocks noGrp="1" noRot="1" noChangeAspect="1" noMove="1" noResize="1" noEditPoints="1" noAdjustHandles="1" noChangeArrowheads="1" noChangeShapeType="1"/>
              </p:cNvPicPr>
              <p:nvPr/>
            </p:nvPicPr>
            <p:blipFill>
              <a:blip r:embed="rId11"/>
              <a:stretch>
                <a:fillRect/>
              </a:stretch>
            </p:blipFill>
            <p:spPr>
              <a:xfrm>
                <a:off x="5378669" y="4746659"/>
                <a:ext cx="4620279" cy="2517612"/>
              </a:xfrm>
              <a:prstGeom prst="rect">
                <a:avLst/>
              </a:prstGeom>
              <a:ln w="3175">
                <a:solidFill>
                  <a:prstClr val="ltGray"/>
                </a:solidFill>
              </a:ln>
            </p:spPr>
          </p:pic>
        </mc:Fallback>
      </mc:AlternateContent>
    </p:spTree>
    <p:extLst>
      <p:ext uri="{BB962C8B-B14F-4D97-AF65-F5344CB8AC3E}">
        <p14:creationId xmlns:p14="http://schemas.microsoft.com/office/powerpoint/2010/main" val="70975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05B9E3E-A34A-4379-8F70-0870795D4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800100"/>
            <a:ext cx="7772400" cy="7772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9305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05B61CF-329C-42B4-B98D-514A184DA820}"/>
              </a:ext>
            </a:extLst>
          </p:cNvPr>
          <p:cNvSpPr/>
          <p:nvPr/>
        </p:nvSpPr>
        <p:spPr>
          <a:xfrm>
            <a:off x="27710" y="0"/>
            <a:ext cx="185166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4" name="テキスト ボックス 3">
            <a:extLst>
              <a:ext uri="{FF2B5EF4-FFF2-40B4-BE49-F238E27FC236}">
                <a16:creationId xmlns:a16="http://schemas.microsoft.com/office/drawing/2014/main" id="{856C3C6D-1893-477A-9161-2449E20DB8B4}"/>
              </a:ext>
            </a:extLst>
          </p:cNvPr>
          <p:cNvSpPr txBox="1"/>
          <p:nvPr/>
        </p:nvSpPr>
        <p:spPr>
          <a:xfrm>
            <a:off x="996313" y="2698569"/>
            <a:ext cx="16523975" cy="5493363"/>
          </a:xfrm>
          <a:prstGeom prst="rect">
            <a:avLst/>
          </a:prstGeom>
          <a:noFill/>
        </p:spPr>
        <p:txBody>
          <a:bodyPr wrap="square" rtlCol="0">
            <a:spAutoFit/>
          </a:bodyPr>
          <a:lstStyle/>
          <a:p>
            <a:pPr marL="742988" indent="-742988">
              <a:lnSpc>
                <a:spcPct val="150000"/>
              </a:lnSpc>
              <a:buFont typeface="+mj-lt"/>
              <a:buAutoNum type="arabicPeriod"/>
            </a:pPr>
            <a:r>
              <a:rPr lang="en-US" altLang="ja-JP" sz="4800" i="1" dirty="0">
                <a:latin typeface="Overpass Light" panose="020B0600070205080204" charset="0"/>
              </a:rPr>
              <a:t>WEB</a:t>
            </a:r>
            <a:r>
              <a:rPr lang="ja-JP" altLang="en-US" sz="4800" i="1" dirty="0">
                <a:latin typeface="Overpass Light" panose="020B0600070205080204" charset="0"/>
              </a:rPr>
              <a:t>のインターフェースは使いやすいとかんじますか？</a:t>
            </a:r>
            <a:endParaRPr lang="en-US" altLang="ja-JP" sz="4800" i="1" dirty="0">
              <a:latin typeface="Overpass Light" panose="020B0600070205080204" charset="0"/>
            </a:endParaRPr>
          </a:p>
          <a:p>
            <a:pPr marL="742988" indent="-742988">
              <a:lnSpc>
                <a:spcPct val="150000"/>
              </a:lnSpc>
              <a:buFont typeface="+mj-lt"/>
              <a:buAutoNum type="arabicPeriod"/>
            </a:pPr>
            <a:r>
              <a:rPr lang="en-US" altLang="ja-JP" sz="4800" i="1" dirty="0">
                <a:latin typeface="Overpass Light" panose="020B0600070205080204" charset="0"/>
              </a:rPr>
              <a:t>WEB</a:t>
            </a:r>
            <a:r>
              <a:rPr lang="ja-JP" altLang="en-US" sz="4800" i="1" dirty="0">
                <a:latin typeface="Overpass Light" panose="020B0600070205080204" charset="0"/>
              </a:rPr>
              <a:t>の内容は分かりやすく、あなたに適していますか？</a:t>
            </a:r>
            <a:endParaRPr lang="en-US" altLang="ja-JP" sz="4800" i="1" dirty="0">
              <a:latin typeface="Overpass Light" panose="020B0600070205080204" charset="0"/>
            </a:endParaRPr>
          </a:p>
          <a:p>
            <a:pPr marL="742988" indent="-742988">
              <a:lnSpc>
                <a:spcPct val="150000"/>
              </a:lnSpc>
              <a:buFont typeface="+mj-lt"/>
              <a:buAutoNum type="arabicPeriod"/>
            </a:pPr>
            <a:r>
              <a:rPr lang="en-US" altLang="ja-JP" sz="4800" i="1" dirty="0">
                <a:latin typeface="Overpass Light" panose="020B0600070205080204" charset="0"/>
              </a:rPr>
              <a:t>WEB</a:t>
            </a:r>
            <a:r>
              <a:rPr lang="ja-JP" altLang="en-US" sz="4800" i="1" dirty="0">
                <a:latin typeface="Overpass Light" panose="020B0600070205080204" charset="0"/>
              </a:rPr>
              <a:t>のテストや練習問題は、日本語学習の向上に役立っていますか？</a:t>
            </a:r>
            <a:endParaRPr lang="en-US" altLang="ja-JP" sz="4800" i="1" dirty="0">
              <a:latin typeface="Overpass Light" panose="020B0600070205080204" charset="0"/>
            </a:endParaRPr>
          </a:p>
          <a:p>
            <a:pPr marL="742988" indent="-742988">
              <a:lnSpc>
                <a:spcPct val="150000"/>
              </a:lnSpc>
              <a:buFont typeface="+mj-lt"/>
              <a:buAutoNum type="arabicPeriod"/>
            </a:pPr>
            <a:r>
              <a:rPr lang="ja-JP" altLang="en-US" sz="4800" i="1" dirty="0">
                <a:latin typeface="Overpass Light" panose="020B0600070205080204" charset="0"/>
              </a:rPr>
              <a:t>日本語学習用</a:t>
            </a:r>
            <a:r>
              <a:rPr lang="en-US" altLang="ja-JP" sz="4800" i="1" dirty="0">
                <a:latin typeface="Overpass Light" panose="020B0600070205080204" charset="0"/>
              </a:rPr>
              <a:t>WEB</a:t>
            </a:r>
            <a:r>
              <a:rPr lang="ja-JP" altLang="en-US" sz="4800" i="1" dirty="0">
                <a:latin typeface="Overpass Light" panose="020B0600070205080204" charset="0"/>
              </a:rPr>
              <a:t>を全体的にどのように評価しますか？</a:t>
            </a:r>
            <a:endParaRPr lang="en-US" altLang="ja-JP" sz="4800" i="1" dirty="0">
              <a:latin typeface="Overpass Light" panose="020B0600070205080204" charset="0"/>
            </a:endParaRPr>
          </a:p>
        </p:txBody>
      </p:sp>
      <p:sp>
        <p:nvSpPr>
          <p:cNvPr id="6" name="テキスト ボックス 5">
            <a:extLst>
              <a:ext uri="{FF2B5EF4-FFF2-40B4-BE49-F238E27FC236}">
                <a16:creationId xmlns:a16="http://schemas.microsoft.com/office/drawing/2014/main" id="{B58A1D10-D7B3-4CD6-A0DA-96F173F3DD16}"/>
              </a:ext>
            </a:extLst>
          </p:cNvPr>
          <p:cNvSpPr txBox="1"/>
          <p:nvPr/>
        </p:nvSpPr>
        <p:spPr>
          <a:xfrm>
            <a:off x="4648200" y="771501"/>
            <a:ext cx="8515877" cy="1446550"/>
          </a:xfrm>
          <a:prstGeom prst="rect">
            <a:avLst/>
          </a:prstGeom>
          <a:noFill/>
        </p:spPr>
        <p:txBody>
          <a:bodyPr wrap="square" rtlCol="0">
            <a:spAutoFit/>
          </a:bodyPr>
          <a:lstStyle/>
          <a:p>
            <a:r>
              <a:rPr lang="ja-JP" altLang="en-US" sz="8800" b="1" i="1" dirty="0">
                <a:ln w="0"/>
                <a:solidFill>
                  <a:srgbClr val="FF0000"/>
                </a:solidFill>
                <a:effectLst>
                  <a:outerShdw blurRad="38100" dist="19050" dir="2700000" algn="tl" rotWithShape="0">
                    <a:schemeClr val="dk1">
                      <a:alpha val="40000"/>
                    </a:schemeClr>
                  </a:outerShdw>
                  <a:reflection blurRad="6350" stA="55000" endA="300" endPos="45500" dir="5400000" sy="-100000" algn="bl" rotWithShape="0"/>
                </a:effectLst>
                <a:latin typeface="Muli"/>
              </a:rPr>
              <a:t>アンケートの内容</a:t>
            </a:r>
          </a:p>
        </p:txBody>
      </p:sp>
    </p:spTree>
    <p:extLst>
      <p:ext uri="{BB962C8B-B14F-4D97-AF65-F5344CB8AC3E}">
        <p14:creationId xmlns:p14="http://schemas.microsoft.com/office/powerpoint/2010/main" val="4144785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43B6E936-1351-4947-A811-A390184EB754}"/>
              </a:ext>
            </a:extLst>
          </p:cNvPr>
          <p:cNvGraphicFramePr/>
          <p:nvPr/>
        </p:nvGraphicFramePr>
        <p:xfrm>
          <a:off x="-1600200" y="342900"/>
          <a:ext cx="11658600" cy="909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テキスト ボックス 7">
            <a:extLst>
              <a:ext uri="{FF2B5EF4-FFF2-40B4-BE49-F238E27FC236}">
                <a16:creationId xmlns:a16="http://schemas.microsoft.com/office/drawing/2014/main" id="{6C255F7D-0455-4C2B-B406-920ED1DE7930}"/>
              </a:ext>
            </a:extLst>
          </p:cNvPr>
          <p:cNvSpPr txBox="1"/>
          <p:nvPr/>
        </p:nvSpPr>
        <p:spPr>
          <a:xfrm>
            <a:off x="8077200" y="3827933"/>
            <a:ext cx="9906000" cy="2954335"/>
          </a:xfrm>
          <a:prstGeom prst="rect">
            <a:avLst/>
          </a:prstGeom>
          <a:noFill/>
        </p:spPr>
        <p:txBody>
          <a:bodyPr wrap="square">
            <a:spAutoFit/>
          </a:bodyPr>
          <a:lstStyle/>
          <a:p>
            <a:pPr>
              <a:lnSpc>
                <a:spcPct val="150000"/>
              </a:lnSpc>
            </a:pPr>
            <a:r>
              <a:rPr lang="ja-JP" altLang="en-US" sz="3200" b="1" i="1" dirty="0"/>
              <a:t>“</a:t>
            </a:r>
            <a:r>
              <a:rPr lang="en-US" altLang="ja-JP" sz="3200" b="1" i="1" dirty="0"/>
              <a:t>WEB</a:t>
            </a:r>
            <a:r>
              <a:rPr lang="ja-JP" altLang="en-US" sz="3200" b="1" i="1" dirty="0"/>
              <a:t>のテストや練習問題は、日本語学習の向上に役立っていますか？”</a:t>
            </a:r>
            <a:endParaRPr lang="en-US" altLang="ja-JP" sz="3200" b="1" i="1" dirty="0"/>
          </a:p>
          <a:p>
            <a:pPr marL="571529" indent="-571529">
              <a:lnSpc>
                <a:spcPct val="150000"/>
              </a:lnSpc>
              <a:buFont typeface="Arial" panose="020B0604020202020204" pitchFamily="34" charset="0"/>
              <a:buChar char="•"/>
            </a:pPr>
            <a:r>
              <a:rPr lang="ja-JP" altLang="en-US" sz="3200" b="1" dirty="0">
                <a:latin typeface="Overpass Light" panose="020B0600070205080204" charset="0"/>
              </a:rPr>
              <a:t>質問が少ない</a:t>
            </a:r>
            <a:endParaRPr lang="en-US" altLang="ja-JP" sz="3200" b="1" dirty="0">
              <a:latin typeface="Overpass Light" panose="020B0600070205080204" charset="0"/>
            </a:endParaRPr>
          </a:p>
          <a:p>
            <a:pPr marL="571529" indent="-571529">
              <a:lnSpc>
                <a:spcPct val="150000"/>
              </a:lnSpc>
              <a:buFont typeface="Arial" panose="020B0604020202020204" pitchFamily="34" charset="0"/>
              <a:buChar char="•"/>
            </a:pPr>
            <a:r>
              <a:rPr lang="ja-JP" altLang="en-US" sz="3200" b="1" dirty="0">
                <a:latin typeface="Overpass Light" panose="020B0600070205080204" charset="0"/>
              </a:rPr>
              <a:t>もっと質問が欲しい</a:t>
            </a:r>
            <a:endParaRPr lang="en-US" altLang="ja-JP" sz="3200" b="1" dirty="0">
              <a:latin typeface="Overpass Light" panose="020B0600070205080204" charset="0"/>
            </a:endParaRPr>
          </a:p>
        </p:txBody>
      </p:sp>
      <p:sp>
        <p:nvSpPr>
          <p:cNvPr id="9" name="正方形/長方形 8">
            <a:extLst>
              <a:ext uri="{FF2B5EF4-FFF2-40B4-BE49-F238E27FC236}">
                <a16:creationId xmlns:a16="http://schemas.microsoft.com/office/drawing/2014/main" id="{80CA2CFD-40C9-4D54-8806-5D9F657567EC}"/>
              </a:ext>
            </a:extLst>
          </p:cNvPr>
          <p:cNvSpPr/>
          <p:nvPr/>
        </p:nvSpPr>
        <p:spPr>
          <a:xfrm>
            <a:off x="8686800" y="2933700"/>
            <a:ext cx="609600" cy="6096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008000"/>
              </a:highlight>
            </a:endParaRPr>
          </a:p>
        </p:txBody>
      </p:sp>
      <p:sp>
        <p:nvSpPr>
          <p:cNvPr id="10" name="テキスト ボックス 9">
            <a:extLst>
              <a:ext uri="{FF2B5EF4-FFF2-40B4-BE49-F238E27FC236}">
                <a16:creationId xmlns:a16="http://schemas.microsoft.com/office/drawing/2014/main" id="{215B6AD3-38C7-4F31-84B5-EE0707589E95}"/>
              </a:ext>
            </a:extLst>
          </p:cNvPr>
          <p:cNvSpPr txBox="1"/>
          <p:nvPr/>
        </p:nvSpPr>
        <p:spPr>
          <a:xfrm>
            <a:off x="9327776" y="2884557"/>
            <a:ext cx="3655168" cy="707886"/>
          </a:xfrm>
          <a:prstGeom prst="rect">
            <a:avLst/>
          </a:prstGeom>
          <a:noFill/>
        </p:spPr>
        <p:txBody>
          <a:bodyPr wrap="none" rtlCol="0">
            <a:spAutoFit/>
          </a:bodyPr>
          <a:lstStyle/>
          <a:p>
            <a:r>
              <a:rPr kumimoji="1" lang="ja-JP" altLang="en-US" sz="4000" dirty="0"/>
              <a:t>他の意見：</a:t>
            </a:r>
            <a:r>
              <a:rPr kumimoji="1" lang="en-US" altLang="ja-JP" sz="4000" dirty="0">
                <a:solidFill>
                  <a:schemeClr val="bg1"/>
                </a:solidFill>
                <a:highlight>
                  <a:srgbClr val="000000"/>
                </a:highlight>
              </a:rPr>
              <a:t>1.2</a:t>
            </a:r>
            <a:r>
              <a:rPr kumimoji="1" lang="ja-JP" altLang="en-US" sz="4000" dirty="0">
                <a:solidFill>
                  <a:schemeClr val="bg1"/>
                </a:solidFill>
                <a:highlight>
                  <a:srgbClr val="000000"/>
                </a:highlight>
              </a:rPr>
              <a:t>％</a:t>
            </a:r>
          </a:p>
        </p:txBody>
      </p:sp>
    </p:spTree>
    <p:extLst>
      <p:ext uri="{BB962C8B-B14F-4D97-AF65-F5344CB8AC3E}">
        <p14:creationId xmlns:p14="http://schemas.microsoft.com/office/powerpoint/2010/main" val="419047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線コネクタ 6">
            <a:extLst>
              <a:ext uri="{FF2B5EF4-FFF2-40B4-BE49-F238E27FC236}">
                <a16:creationId xmlns:a16="http://schemas.microsoft.com/office/drawing/2014/main" id="{6C275DC3-007E-4470-9121-B18F6E4D16EA}"/>
              </a:ext>
            </a:extLst>
          </p:cNvPr>
          <p:cNvCxnSpPr/>
          <p:nvPr/>
        </p:nvCxnSpPr>
        <p:spPr>
          <a:xfrm>
            <a:off x="2438400" y="5676900"/>
            <a:ext cx="14173200" cy="0"/>
          </a:xfrm>
          <a:prstGeom prst="line">
            <a:avLst/>
          </a:prstGeom>
        </p:spPr>
        <p:style>
          <a:lnRef idx="1">
            <a:schemeClr val="dk1"/>
          </a:lnRef>
          <a:fillRef idx="0">
            <a:schemeClr val="dk1"/>
          </a:fillRef>
          <a:effectRef idx="0">
            <a:schemeClr val="dk1"/>
          </a:effectRef>
          <a:fontRef idx="minor">
            <a:schemeClr val="tx1"/>
          </a:fontRef>
        </p:style>
      </p:cxnSp>
      <p:sp>
        <p:nvSpPr>
          <p:cNvPr id="9" name="テキスト ボックス 8">
            <a:extLst>
              <a:ext uri="{FF2B5EF4-FFF2-40B4-BE49-F238E27FC236}">
                <a16:creationId xmlns:a16="http://schemas.microsoft.com/office/drawing/2014/main" id="{7B5B4FE6-133F-4BE0-A12E-B2DBDB9E0811}"/>
              </a:ext>
            </a:extLst>
          </p:cNvPr>
          <p:cNvSpPr txBox="1"/>
          <p:nvPr/>
        </p:nvSpPr>
        <p:spPr>
          <a:xfrm>
            <a:off x="533400" y="1515488"/>
            <a:ext cx="17983200" cy="3603359"/>
          </a:xfrm>
          <a:prstGeom prst="rect">
            <a:avLst/>
          </a:prstGeom>
          <a:noFill/>
        </p:spPr>
        <p:txBody>
          <a:bodyPr wrap="square">
            <a:spAutoFit/>
          </a:bodyPr>
          <a:lstStyle/>
          <a:p>
            <a:pPr marL="571529" indent="-571529">
              <a:lnSpc>
                <a:spcPct val="200000"/>
              </a:lnSpc>
              <a:buFont typeface="Arial" panose="020B0604020202020204" pitchFamily="34" charset="0"/>
              <a:buChar char="•"/>
            </a:pPr>
            <a:r>
              <a:rPr lang="ja-JP" altLang="en-US" sz="4000" dirty="0"/>
              <a:t>日本語とベトナム語を学ぶことは、人の人生にとって、プラスになります。</a:t>
            </a:r>
            <a:endParaRPr lang="en-US" altLang="ja-JP" sz="4000" dirty="0"/>
          </a:p>
          <a:p>
            <a:pPr marL="571529" indent="-571529">
              <a:lnSpc>
                <a:spcPct val="200000"/>
              </a:lnSpc>
              <a:buFont typeface="Arial" panose="020B0604020202020204" pitchFamily="34" charset="0"/>
              <a:buChar char="•"/>
            </a:pPr>
            <a:r>
              <a:rPr lang="en-US" altLang="ja-JP" sz="4000" dirty="0"/>
              <a:t>SAKURA</a:t>
            </a:r>
            <a:r>
              <a:rPr lang="ja-JP" altLang="en-US" sz="4000" dirty="0"/>
              <a:t>チームの</a:t>
            </a:r>
            <a:r>
              <a:rPr lang="en-US" altLang="ja-JP" sz="4000" dirty="0"/>
              <a:t>WEB</a:t>
            </a:r>
            <a:r>
              <a:rPr lang="ja-JP" altLang="en-US" sz="4000" dirty="0"/>
              <a:t>には改善の余地がありますが、皆様にとって役立つツールになると思います。</a:t>
            </a:r>
          </a:p>
        </p:txBody>
      </p:sp>
    </p:spTree>
    <p:extLst>
      <p:ext uri="{BB962C8B-B14F-4D97-AF65-F5344CB8AC3E}">
        <p14:creationId xmlns:p14="http://schemas.microsoft.com/office/powerpoint/2010/main" val="1713528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830687FE-3BA8-42A8-BAE3-1EF6E0D60765}"/>
              </a:ext>
            </a:extLst>
          </p:cNvPr>
          <p:cNvSpPr/>
          <p:nvPr/>
        </p:nvSpPr>
        <p:spPr>
          <a:xfrm>
            <a:off x="0" y="4863858"/>
            <a:ext cx="18288000" cy="5423142"/>
          </a:xfrm>
          <a:prstGeom prst="rect">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4" name="テキスト ボックス 3">
            <a:extLst>
              <a:ext uri="{FF2B5EF4-FFF2-40B4-BE49-F238E27FC236}">
                <a16:creationId xmlns:a16="http://schemas.microsoft.com/office/drawing/2014/main" id="{91722F39-FCC6-4675-A04D-79160B51A4BA}"/>
              </a:ext>
            </a:extLst>
          </p:cNvPr>
          <p:cNvSpPr txBox="1"/>
          <p:nvPr/>
        </p:nvSpPr>
        <p:spPr>
          <a:xfrm>
            <a:off x="1177201" y="5543808"/>
            <a:ext cx="15933599" cy="1477328"/>
          </a:xfrm>
          <a:prstGeom prst="rect">
            <a:avLst/>
          </a:prstGeom>
          <a:noFill/>
        </p:spPr>
        <p:txBody>
          <a:bodyPr wrap="square" rtlCol="0">
            <a:spAutoFit/>
          </a:bodyPr>
          <a:lstStyle/>
          <a:p>
            <a:pPr algn="ctr"/>
            <a:r>
              <a:rPr lang="ja-JP" altLang="en-US" sz="3000" b="1" dirty="0"/>
              <a:t>本日は私たちのプレゼンテーションを最後までお聞きいただき、誠にありがとうございました。</a:t>
            </a:r>
            <a:endParaRPr lang="en-US" altLang="ja-JP" sz="3000" b="1" dirty="0"/>
          </a:p>
          <a:p>
            <a:pPr algn="ctr"/>
            <a:r>
              <a:rPr lang="ja-JP" altLang="en-US" sz="3000" b="1" dirty="0"/>
              <a:t>これを機に、皆様のお役に立てれば幸いです。</a:t>
            </a:r>
            <a:endParaRPr lang="en-US" altLang="ja-JP" sz="3000" b="1" dirty="0"/>
          </a:p>
          <a:p>
            <a:pPr algn="ctr"/>
            <a:r>
              <a:rPr lang="ja-JP" altLang="en-US" sz="3000" b="1" dirty="0"/>
              <a:t>ご質問やご意見がありましたら、ぜひお聞かせください。</a:t>
            </a:r>
            <a:endParaRPr kumimoji="1" lang="ja-JP" altLang="en-US" sz="2700" b="1" dirty="0"/>
          </a:p>
        </p:txBody>
      </p:sp>
      <p:pic>
        <p:nvPicPr>
          <p:cNvPr id="6" name="図 5">
            <a:extLst>
              <a:ext uri="{FF2B5EF4-FFF2-40B4-BE49-F238E27FC236}">
                <a16:creationId xmlns:a16="http://schemas.microsoft.com/office/drawing/2014/main" id="{E35B1270-85B6-4258-85A4-402950DEB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160" y="6108"/>
            <a:ext cx="7765676" cy="4857750"/>
          </a:xfrm>
          <a:prstGeom prst="rect">
            <a:avLst/>
          </a:prstGeom>
        </p:spPr>
      </p:pic>
    </p:spTree>
    <p:extLst>
      <p:ext uri="{BB962C8B-B14F-4D97-AF65-F5344CB8AC3E}">
        <p14:creationId xmlns:p14="http://schemas.microsoft.com/office/powerpoint/2010/main" val="863649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ADD0443-0522-4817-BDEC-C39CE0FCE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43"/>
            <a:ext cx="18288000" cy="10276115"/>
          </a:xfrm>
          <a:prstGeom prst="rect">
            <a:avLst/>
          </a:prstGeom>
        </p:spPr>
      </p:pic>
    </p:spTree>
    <p:extLst>
      <p:ext uri="{BB962C8B-B14F-4D97-AF65-F5344CB8AC3E}">
        <p14:creationId xmlns:p14="http://schemas.microsoft.com/office/powerpoint/2010/main" val="2925115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7731FEA-F3BF-4CC6-A619-DA6ADC82D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43"/>
            <a:ext cx="18288000" cy="10276115"/>
          </a:xfrm>
          <a:prstGeom prst="rect">
            <a:avLst/>
          </a:prstGeom>
        </p:spPr>
      </p:pic>
    </p:spTree>
    <p:extLst>
      <p:ext uri="{BB962C8B-B14F-4D97-AF65-F5344CB8AC3E}">
        <p14:creationId xmlns:p14="http://schemas.microsoft.com/office/powerpoint/2010/main" val="137643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C7A2B00-2CF3-48DC-8B6A-60FF87E1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41"/>
            <a:ext cx="18288000" cy="10249319"/>
          </a:xfrm>
          <a:prstGeom prst="rect">
            <a:avLst/>
          </a:prstGeom>
        </p:spPr>
      </p:pic>
    </p:spTree>
    <p:extLst>
      <p:ext uri="{BB962C8B-B14F-4D97-AF65-F5344CB8AC3E}">
        <p14:creationId xmlns:p14="http://schemas.microsoft.com/office/powerpoint/2010/main" val="3155694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53EAB3D-1BC3-4437-98B4-47DD8CB1B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65"/>
            <a:ext cx="18288000" cy="10192871"/>
          </a:xfrm>
          <a:prstGeom prst="rect">
            <a:avLst/>
          </a:prstGeom>
        </p:spPr>
      </p:pic>
    </p:spTree>
    <p:extLst>
      <p:ext uri="{BB962C8B-B14F-4D97-AF65-F5344CB8AC3E}">
        <p14:creationId xmlns:p14="http://schemas.microsoft.com/office/powerpoint/2010/main" val="381231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ja-JP" altLang="en-US" dirty="0"/>
          </a:p>
        </p:txBody>
      </p:sp>
      <p:grpSp>
        <p:nvGrpSpPr>
          <p:cNvPr id="3" name="Group 3"/>
          <p:cNvGrpSpPr/>
          <p:nvPr/>
        </p:nvGrpSpPr>
        <p:grpSpPr>
          <a:xfrm>
            <a:off x="1021919" y="2977954"/>
            <a:ext cx="6295428" cy="4916738"/>
            <a:chOff x="0" y="0"/>
            <a:chExt cx="975327" cy="761731"/>
          </a:xfrm>
        </p:grpSpPr>
        <p:sp>
          <p:nvSpPr>
            <p:cNvPr id="4" name="Freeform 4"/>
            <p:cNvSpPr/>
            <p:nvPr/>
          </p:nvSpPr>
          <p:spPr>
            <a:xfrm>
              <a:off x="0" y="0"/>
              <a:ext cx="975327" cy="761731"/>
            </a:xfrm>
            <a:custGeom>
              <a:avLst/>
              <a:gdLst/>
              <a:ahLst/>
              <a:cxnLst/>
              <a:rect l="l" t="t" r="r" b="b"/>
              <a:pathLst>
                <a:path w="975327" h="761731">
                  <a:moveTo>
                    <a:pt x="28285" y="0"/>
                  </a:moveTo>
                  <a:lnTo>
                    <a:pt x="947042" y="0"/>
                  </a:lnTo>
                  <a:cubicBezTo>
                    <a:pt x="962663" y="0"/>
                    <a:pt x="975327" y="12663"/>
                    <a:pt x="975327" y="28285"/>
                  </a:cubicBezTo>
                  <a:lnTo>
                    <a:pt x="975327" y="733447"/>
                  </a:lnTo>
                  <a:cubicBezTo>
                    <a:pt x="975327" y="749068"/>
                    <a:pt x="962663" y="761731"/>
                    <a:pt x="947042" y="761731"/>
                  </a:cubicBezTo>
                  <a:lnTo>
                    <a:pt x="28285" y="761731"/>
                  </a:lnTo>
                  <a:cubicBezTo>
                    <a:pt x="12663" y="761731"/>
                    <a:pt x="0" y="749068"/>
                    <a:pt x="0" y="733447"/>
                  </a:cubicBezTo>
                  <a:lnTo>
                    <a:pt x="0" y="28285"/>
                  </a:lnTo>
                  <a:cubicBezTo>
                    <a:pt x="0" y="12663"/>
                    <a:pt x="12663" y="0"/>
                    <a:pt x="28285" y="0"/>
                  </a:cubicBezTo>
                  <a:close/>
                </a:path>
              </a:pathLst>
            </a:custGeom>
            <a:blipFill>
              <a:blip r:embed="rId3"/>
              <a:stretch>
                <a:fillRect l="-8599" r="-8599"/>
              </a:stretch>
            </a:blipFill>
          </p:spPr>
        </p:sp>
      </p:grpSp>
      <p:sp>
        <p:nvSpPr>
          <p:cNvPr id="6" name="TextBox 6"/>
          <p:cNvSpPr txBox="1"/>
          <p:nvPr/>
        </p:nvSpPr>
        <p:spPr>
          <a:xfrm>
            <a:off x="8327683" y="2095500"/>
            <a:ext cx="8276864" cy="2753511"/>
          </a:xfrm>
          <a:prstGeom prst="rect">
            <a:avLst/>
          </a:prstGeom>
        </p:spPr>
        <p:txBody>
          <a:bodyPr wrap="square" lIns="0" tIns="0" rIns="0" bIns="0" rtlCol="0" anchor="t">
            <a:spAutoFit/>
          </a:bodyPr>
          <a:lstStyle/>
          <a:p>
            <a:pPr>
              <a:lnSpc>
                <a:spcPts val="10500"/>
              </a:lnSpc>
            </a:pPr>
            <a:endParaRPr lang="en-US" altLang="ja-JP" sz="10500" spc="-578" dirty="0">
              <a:solidFill>
                <a:srgbClr val="FDF8F3"/>
              </a:solidFill>
              <a:latin typeface="League Spartan"/>
              <a:ea typeface="League Spartan"/>
              <a:cs typeface="League Spartan"/>
              <a:sym typeface="League Spartan"/>
            </a:endParaRPr>
          </a:p>
          <a:p>
            <a:pPr>
              <a:lnSpc>
                <a:spcPts val="10500"/>
              </a:lnSpc>
            </a:pPr>
            <a:r>
              <a:rPr lang="ja-JP" altLang="en-US" sz="10500" b="1" spc="50" dirty="0">
                <a:ln w="0"/>
                <a:solidFill>
                  <a:schemeClr val="accent2">
                    <a:lumMod val="60000"/>
                    <a:lumOff val="40000"/>
                  </a:schemeClr>
                </a:solidFill>
                <a:effectLst>
                  <a:innerShdw blurRad="63500" dist="50800" dir="13500000">
                    <a:srgbClr val="000000">
                      <a:alpha val="50000"/>
                    </a:srgbClr>
                  </a:innerShdw>
                </a:effectLst>
                <a:latin typeface="League Spartan"/>
                <a:ea typeface="League Spartan"/>
                <a:cs typeface="League Spartan"/>
                <a:sym typeface="League Spartan"/>
              </a:rPr>
              <a:t>さくら</a:t>
            </a:r>
            <a:r>
              <a:rPr lang="en-US" sz="10500" b="1" spc="50" dirty="0">
                <a:ln w="0"/>
                <a:solidFill>
                  <a:schemeClr val="accent2">
                    <a:lumMod val="60000"/>
                    <a:lumOff val="40000"/>
                  </a:schemeClr>
                </a:solidFill>
                <a:effectLst>
                  <a:innerShdw blurRad="63500" dist="50800" dir="13500000">
                    <a:srgbClr val="000000">
                      <a:alpha val="50000"/>
                    </a:srgbClr>
                  </a:innerShdw>
                </a:effectLst>
                <a:latin typeface="League Spartan"/>
                <a:ea typeface="League Spartan"/>
                <a:cs typeface="League Spartan"/>
                <a:sym typeface="League Spartan"/>
              </a:rPr>
              <a:t>TEAM</a:t>
            </a:r>
          </a:p>
        </p:txBody>
      </p:sp>
      <p:sp>
        <p:nvSpPr>
          <p:cNvPr id="10" name="テキスト ボックス 9">
            <a:extLst>
              <a:ext uri="{FF2B5EF4-FFF2-40B4-BE49-F238E27FC236}">
                <a16:creationId xmlns:a16="http://schemas.microsoft.com/office/drawing/2014/main" id="{B1A4F840-8464-411E-8CFC-D51F10EF9CF1}"/>
              </a:ext>
            </a:extLst>
          </p:cNvPr>
          <p:cNvSpPr txBox="1"/>
          <p:nvPr/>
        </p:nvSpPr>
        <p:spPr>
          <a:xfrm>
            <a:off x="8339266" y="5436322"/>
            <a:ext cx="9112682" cy="2451953"/>
          </a:xfrm>
          <a:prstGeom prst="rect">
            <a:avLst/>
          </a:prstGeom>
          <a:noFill/>
        </p:spPr>
        <p:txBody>
          <a:bodyPr wrap="square" rtlCol="0">
            <a:spAutoFit/>
          </a:bodyPr>
          <a:lstStyle/>
          <a:p>
            <a:pPr algn="just">
              <a:lnSpc>
                <a:spcPts val="4619"/>
              </a:lnSpc>
            </a:pPr>
            <a:r>
              <a:rPr lang="en-US" altLang="ja-JP" sz="4001" dirty="0" err="1">
                <a:solidFill>
                  <a:schemeClr val="accent2">
                    <a:lumMod val="75000"/>
                  </a:schemeClr>
                </a:solidFill>
                <a:latin typeface="Hero Bold"/>
                <a:ea typeface="Hero Bold"/>
                <a:cs typeface="Hero Bold"/>
                <a:sym typeface="Hero Bold"/>
              </a:rPr>
              <a:t>国際ビジネス</a:t>
            </a:r>
            <a:r>
              <a:rPr lang="ja-JP" altLang="en-US" sz="4001" dirty="0">
                <a:solidFill>
                  <a:schemeClr val="accent2">
                    <a:lumMod val="75000"/>
                  </a:schemeClr>
                </a:solidFill>
                <a:latin typeface="Hero Bold"/>
                <a:ea typeface="Hero Bold"/>
                <a:cs typeface="Hero Bold"/>
                <a:sym typeface="Hero Bold"/>
              </a:rPr>
              <a:t>学科</a:t>
            </a:r>
            <a:r>
              <a:rPr lang="en-US" altLang="ja-JP" sz="4001" b="1" dirty="0">
                <a:solidFill>
                  <a:schemeClr val="accent2">
                    <a:lumMod val="75000"/>
                  </a:schemeClr>
                </a:solidFill>
                <a:latin typeface="Hero Bold"/>
                <a:ea typeface="Hero Bold"/>
                <a:cs typeface="Hero Bold"/>
                <a:sym typeface="Hero Bold"/>
              </a:rPr>
              <a:t>（３名）</a:t>
            </a:r>
          </a:p>
          <a:p>
            <a:pPr algn="just">
              <a:lnSpc>
                <a:spcPts val="4619"/>
              </a:lnSpc>
            </a:pPr>
            <a:endParaRPr lang="en-US" altLang="ja-JP" sz="4001" b="1" dirty="0">
              <a:solidFill>
                <a:schemeClr val="accent2">
                  <a:lumMod val="75000"/>
                </a:schemeClr>
              </a:solidFill>
              <a:latin typeface="Hero"/>
              <a:ea typeface="Hero Bold"/>
              <a:cs typeface="Hero Bold"/>
              <a:sym typeface="Hero"/>
            </a:endParaRPr>
          </a:p>
          <a:p>
            <a:pPr algn="just">
              <a:lnSpc>
                <a:spcPts val="4619"/>
              </a:lnSpc>
            </a:pPr>
            <a:r>
              <a:rPr lang="ja-JP" altLang="en-US" sz="4001" dirty="0">
                <a:solidFill>
                  <a:schemeClr val="accent2">
                    <a:lumMod val="75000"/>
                  </a:schemeClr>
                </a:solidFill>
                <a:latin typeface="Hero Bold"/>
                <a:ea typeface="Hero Bold"/>
                <a:cs typeface="Hero Bold"/>
                <a:sym typeface="Hero Bold"/>
              </a:rPr>
              <a:t>国際</a:t>
            </a:r>
            <a:r>
              <a:rPr lang="en-US" altLang="ja-JP" sz="4001" dirty="0" err="1">
                <a:solidFill>
                  <a:schemeClr val="accent2">
                    <a:lumMod val="75000"/>
                  </a:schemeClr>
                </a:solidFill>
                <a:latin typeface="Hero Bold"/>
                <a:ea typeface="Hero Bold"/>
                <a:cs typeface="Hero Bold"/>
                <a:sym typeface="Hero Bold"/>
              </a:rPr>
              <a:t>iT</a:t>
            </a:r>
            <a:r>
              <a:rPr lang="ja-JP" altLang="en-US" sz="4001" dirty="0">
                <a:solidFill>
                  <a:schemeClr val="accent2">
                    <a:lumMod val="75000"/>
                  </a:schemeClr>
                </a:solidFill>
                <a:latin typeface="Hero Bold"/>
                <a:ea typeface="Hero Bold"/>
                <a:cs typeface="Hero Bold"/>
                <a:sym typeface="Hero Bold"/>
              </a:rPr>
              <a:t>エンジニア学科</a:t>
            </a:r>
            <a:endParaRPr lang="en-US" altLang="ja-JP" sz="4001" dirty="0">
              <a:solidFill>
                <a:schemeClr val="accent2">
                  <a:lumMod val="75000"/>
                </a:schemeClr>
              </a:solidFill>
              <a:latin typeface="Hero Bold"/>
              <a:ea typeface="Hero Bold"/>
              <a:cs typeface="Hero Bold"/>
              <a:sym typeface="Hero Bold"/>
            </a:endParaRPr>
          </a:p>
          <a:p>
            <a:pPr algn="just">
              <a:lnSpc>
                <a:spcPts val="4619"/>
              </a:lnSpc>
            </a:pPr>
            <a:r>
              <a:rPr lang="ja-JP" altLang="en-US" sz="4001" b="1" dirty="0">
                <a:solidFill>
                  <a:schemeClr val="accent2">
                    <a:lumMod val="75000"/>
                  </a:schemeClr>
                </a:solidFill>
                <a:latin typeface="Hero Bold"/>
                <a:ea typeface="Hero Bold"/>
                <a:cs typeface="Hero Bold"/>
                <a:sym typeface="Hero Bold"/>
              </a:rPr>
              <a:t>　システムコース</a:t>
            </a:r>
            <a:r>
              <a:rPr lang="en-US" altLang="ja-JP" sz="4001" b="1" dirty="0">
                <a:solidFill>
                  <a:schemeClr val="accent2">
                    <a:lumMod val="75000"/>
                  </a:schemeClr>
                </a:solidFill>
                <a:latin typeface="Hero Bold"/>
                <a:ea typeface="Hero Bold"/>
                <a:cs typeface="Hero Bold"/>
                <a:sym typeface="Hero Bold"/>
              </a:rPr>
              <a:t>（３名）</a:t>
            </a:r>
            <a:endParaRPr lang="en-US" altLang="ja-JP" sz="4001" b="1" dirty="0">
              <a:solidFill>
                <a:schemeClr val="accent2">
                  <a:lumMod val="75000"/>
                </a:schemeClr>
              </a:solidFill>
              <a:latin typeface="Hero"/>
              <a:ea typeface="Hero"/>
              <a:cs typeface="Hero"/>
              <a:sym typeface="He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BB7DF50-87D9-4B24-8CEB-16BF26596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422324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9F30ABC-0E1E-461E-927C-4691C72BA527}"/>
              </a:ext>
            </a:extLst>
          </p:cNvPr>
          <p:cNvSpPr/>
          <p:nvPr/>
        </p:nvSpPr>
        <p:spPr>
          <a:xfrm>
            <a:off x="4419600" y="0"/>
            <a:ext cx="9220200" cy="1484431"/>
          </a:xfrm>
          <a:prstGeom prst="rect">
            <a:avLst/>
          </a:prstGeom>
          <a:solidFill>
            <a:schemeClr val="accent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11" name="Group 11"/>
          <p:cNvGrpSpPr/>
          <p:nvPr/>
        </p:nvGrpSpPr>
        <p:grpSpPr>
          <a:xfrm>
            <a:off x="3550048" y="4937034"/>
            <a:ext cx="7109279" cy="684459"/>
            <a:chOff x="0" y="144739"/>
            <a:chExt cx="9479039" cy="912610"/>
          </a:xfrm>
        </p:grpSpPr>
        <p:sp>
          <p:nvSpPr>
            <p:cNvPr id="12" name="TextBox 12"/>
            <p:cNvSpPr txBox="1"/>
            <p:nvPr/>
          </p:nvSpPr>
          <p:spPr>
            <a:xfrm>
              <a:off x="6239403" y="144739"/>
              <a:ext cx="3239636" cy="536386"/>
            </a:xfrm>
            <a:prstGeom prst="rect">
              <a:avLst/>
            </a:prstGeom>
          </p:spPr>
          <p:txBody>
            <a:bodyPr lIns="0" tIns="0" rIns="0" bIns="0" rtlCol="0" anchor="t">
              <a:spAutoFit/>
            </a:bodyPr>
            <a:lstStyle/>
            <a:p>
              <a:pPr>
                <a:lnSpc>
                  <a:spcPts val="3360"/>
                </a:lnSpc>
                <a:spcBef>
                  <a:spcPct val="0"/>
                </a:spcBef>
              </a:pPr>
              <a:r>
                <a:rPr lang="ja-JP" altLang="en-US" sz="2400" dirty="0">
                  <a:solidFill>
                    <a:srgbClr val="000000"/>
                  </a:solidFill>
                  <a:latin typeface="Cabin"/>
                  <a:ea typeface="Cabin"/>
                  <a:cs typeface="Cabin"/>
                  <a:sym typeface="Cabin"/>
                </a:rPr>
                <a:t>バム　タン</a:t>
              </a:r>
              <a:endParaRPr lang="en-US" sz="2400" dirty="0">
                <a:solidFill>
                  <a:srgbClr val="000000"/>
                </a:solidFill>
                <a:latin typeface="Cabin"/>
                <a:ea typeface="Cabin"/>
                <a:cs typeface="Cabin"/>
                <a:sym typeface="Cabin"/>
              </a:endParaRPr>
            </a:p>
          </p:txBody>
        </p:sp>
        <p:sp>
          <p:nvSpPr>
            <p:cNvPr id="13" name="TextBox 13"/>
            <p:cNvSpPr txBox="1"/>
            <p:nvPr/>
          </p:nvSpPr>
          <p:spPr>
            <a:xfrm>
              <a:off x="0" y="655530"/>
              <a:ext cx="3239636" cy="401819"/>
            </a:xfrm>
            <a:prstGeom prst="rect">
              <a:avLst/>
            </a:prstGeom>
          </p:spPr>
          <p:txBody>
            <a:bodyPr lIns="0" tIns="0" rIns="0" bIns="0" rtlCol="0" anchor="t">
              <a:spAutoFit/>
            </a:bodyPr>
            <a:lstStyle/>
            <a:p>
              <a:pPr>
                <a:lnSpc>
                  <a:spcPts val="2520"/>
                </a:lnSpc>
                <a:spcBef>
                  <a:spcPct val="0"/>
                </a:spcBef>
              </a:pPr>
              <a:endParaRPr lang="en-US" spc="9" dirty="0">
                <a:solidFill>
                  <a:srgbClr val="000000"/>
                </a:solidFill>
                <a:latin typeface="Cabin"/>
                <a:ea typeface="Cabin"/>
                <a:cs typeface="Cabin"/>
                <a:sym typeface="Cabin"/>
              </a:endParaRPr>
            </a:p>
          </p:txBody>
        </p:sp>
      </p:grpSp>
      <p:grpSp>
        <p:nvGrpSpPr>
          <p:cNvPr id="14" name="Group 14"/>
          <p:cNvGrpSpPr/>
          <p:nvPr/>
        </p:nvGrpSpPr>
        <p:grpSpPr>
          <a:xfrm>
            <a:off x="7684414" y="9194218"/>
            <a:ext cx="2429727" cy="828732"/>
            <a:chOff x="0" y="-47625"/>
            <a:chExt cx="3239636" cy="1104974"/>
          </a:xfrm>
        </p:grpSpPr>
        <p:sp>
          <p:nvSpPr>
            <p:cNvPr id="15" name="TextBox 15"/>
            <p:cNvSpPr txBox="1"/>
            <p:nvPr/>
          </p:nvSpPr>
          <p:spPr>
            <a:xfrm>
              <a:off x="0" y="655530"/>
              <a:ext cx="3239636" cy="401819"/>
            </a:xfrm>
            <a:prstGeom prst="rect">
              <a:avLst/>
            </a:prstGeom>
          </p:spPr>
          <p:txBody>
            <a:bodyPr lIns="0" tIns="0" rIns="0" bIns="0" rtlCol="0" anchor="t">
              <a:spAutoFit/>
            </a:bodyPr>
            <a:lstStyle/>
            <a:p>
              <a:pPr>
                <a:lnSpc>
                  <a:spcPts val="2520"/>
                </a:lnSpc>
                <a:spcBef>
                  <a:spcPct val="0"/>
                </a:spcBef>
              </a:pPr>
              <a:endParaRPr lang="en-US" spc="9" dirty="0">
                <a:solidFill>
                  <a:srgbClr val="000000"/>
                </a:solidFill>
                <a:latin typeface="Cabin"/>
                <a:ea typeface="Cabin"/>
                <a:cs typeface="Cabin"/>
                <a:sym typeface="Cabin"/>
              </a:endParaRPr>
            </a:p>
          </p:txBody>
        </p:sp>
        <p:sp>
          <p:nvSpPr>
            <p:cNvPr id="16" name="TextBox 16"/>
            <p:cNvSpPr txBox="1"/>
            <p:nvPr/>
          </p:nvSpPr>
          <p:spPr>
            <a:xfrm>
              <a:off x="0" y="-47625"/>
              <a:ext cx="3239636" cy="536386"/>
            </a:xfrm>
            <a:prstGeom prst="rect">
              <a:avLst/>
            </a:prstGeom>
          </p:spPr>
          <p:txBody>
            <a:bodyPr lIns="0" tIns="0" rIns="0" bIns="0" rtlCol="0" anchor="t">
              <a:spAutoFit/>
            </a:bodyPr>
            <a:lstStyle/>
            <a:p>
              <a:pPr>
                <a:lnSpc>
                  <a:spcPts val="3360"/>
                </a:lnSpc>
                <a:spcBef>
                  <a:spcPct val="0"/>
                </a:spcBef>
              </a:pPr>
              <a:r>
                <a:rPr lang="ja-JP" altLang="en-US" sz="2400" dirty="0">
                  <a:solidFill>
                    <a:srgbClr val="000000"/>
                  </a:solidFill>
                  <a:latin typeface="Cabin"/>
                  <a:ea typeface="Cabin"/>
                  <a:cs typeface="Cabin"/>
                  <a:sym typeface="Cabin"/>
                </a:rPr>
                <a:t>ハー　ヒェン　</a:t>
              </a:r>
              <a:endParaRPr lang="en-US" sz="2400" dirty="0">
                <a:solidFill>
                  <a:srgbClr val="000000"/>
                </a:solidFill>
                <a:latin typeface="Cabin"/>
                <a:ea typeface="Cabin"/>
                <a:cs typeface="Cabin"/>
                <a:sym typeface="Cabin"/>
              </a:endParaRPr>
            </a:p>
          </p:txBody>
        </p:sp>
      </p:grpSp>
      <p:grpSp>
        <p:nvGrpSpPr>
          <p:cNvPr id="17" name="Group 17"/>
          <p:cNvGrpSpPr/>
          <p:nvPr/>
        </p:nvGrpSpPr>
        <p:grpSpPr>
          <a:xfrm>
            <a:off x="3181309" y="9179410"/>
            <a:ext cx="2429727" cy="692857"/>
            <a:chOff x="-12014255" y="71721"/>
            <a:chExt cx="3239636" cy="923808"/>
          </a:xfrm>
        </p:grpSpPr>
        <p:sp>
          <p:nvSpPr>
            <p:cNvPr id="18" name="TextBox 18"/>
            <p:cNvSpPr txBox="1"/>
            <p:nvPr/>
          </p:nvSpPr>
          <p:spPr>
            <a:xfrm>
              <a:off x="-12014255" y="599695"/>
              <a:ext cx="3239636" cy="395834"/>
            </a:xfrm>
            <a:prstGeom prst="rect">
              <a:avLst/>
            </a:prstGeom>
          </p:spPr>
          <p:txBody>
            <a:bodyPr lIns="0" tIns="0" rIns="0" bIns="0" rtlCol="0" anchor="t">
              <a:spAutoFit/>
            </a:bodyPr>
            <a:lstStyle/>
            <a:p>
              <a:pPr algn="ctr">
                <a:lnSpc>
                  <a:spcPts val="2520"/>
                </a:lnSpc>
                <a:spcBef>
                  <a:spcPct val="0"/>
                </a:spcBef>
              </a:pPr>
              <a:r>
                <a:rPr lang="ja-JP" altLang="en-US" b="1" dirty="0">
                  <a:solidFill>
                    <a:srgbClr val="1F1F1F"/>
                  </a:solidFill>
                  <a:latin typeface="Google Sans"/>
                </a:rPr>
                <a:t>セブリーダ</a:t>
              </a:r>
              <a:endParaRPr lang="en-US" spc="9" dirty="0">
                <a:solidFill>
                  <a:srgbClr val="000000"/>
                </a:solidFill>
                <a:latin typeface="Cabin"/>
                <a:ea typeface="Cabin"/>
                <a:cs typeface="Cabin"/>
                <a:sym typeface="Cabin"/>
              </a:endParaRPr>
            </a:p>
          </p:txBody>
        </p:sp>
        <p:sp>
          <p:nvSpPr>
            <p:cNvPr id="19" name="TextBox 19"/>
            <p:cNvSpPr txBox="1"/>
            <p:nvPr/>
          </p:nvSpPr>
          <p:spPr>
            <a:xfrm>
              <a:off x="-12014255" y="71721"/>
              <a:ext cx="3239636" cy="536386"/>
            </a:xfrm>
            <a:prstGeom prst="rect">
              <a:avLst/>
            </a:prstGeom>
          </p:spPr>
          <p:txBody>
            <a:bodyPr lIns="0" tIns="0" rIns="0" bIns="0" rtlCol="0" anchor="t">
              <a:spAutoFit/>
            </a:bodyPr>
            <a:lstStyle/>
            <a:p>
              <a:pPr algn="ctr">
                <a:lnSpc>
                  <a:spcPts val="3360"/>
                </a:lnSpc>
                <a:spcBef>
                  <a:spcPct val="0"/>
                </a:spcBef>
              </a:pPr>
              <a:r>
                <a:rPr lang="ja-JP" altLang="en-US" sz="2400" dirty="0">
                  <a:solidFill>
                    <a:srgbClr val="000000"/>
                  </a:solidFill>
                  <a:latin typeface="Cabin"/>
                  <a:ea typeface="Cabin"/>
                  <a:cs typeface="Cabin"/>
                  <a:sym typeface="Cabin"/>
                </a:rPr>
                <a:t>クイン　ヌー</a:t>
              </a:r>
              <a:endParaRPr lang="en-US" sz="2400" dirty="0">
                <a:solidFill>
                  <a:srgbClr val="000000"/>
                </a:solidFill>
                <a:latin typeface="Cabin"/>
                <a:ea typeface="Cabin"/>
                <a:cs typeface="Cabin"/>
                <a:sym typeface="Cabin"/>
              </a:endParaRPr>
            </a:p>
          </p:txBody>
        </p:sp>
      </p:grpSp>
      <p:sp>
        <p:nvSpPr>
          <p:cNvPr id="22" name="TextBox 22"/>
          <p:cNvSpPr txBox="1"/>
          <p:nvPr/>
        </p:nvSpPr>
        <p:spPr>
          <a:xfrm>
            <a:off x="12631952" y="4947414"/>
            <a:ext cx="2814200" cy="402290"/>
          </a:xfrm>
          <a:prstGeom prst="rect">
            <a:avLst/>
          </a:prstGeom>
        </p:spPr>
        <p:txBody>
          <a:bodyPr lIns="0" tIns="0" rIns="0" bIns="0" rtlCol="0" anchor="t">
            <a:spAutoFit/>
          </a:bodyPr>
          <a:lstStyle/>
          <a:p>
            <a:pPr>
              <a:lnSpc>
                <a:spcPts val="3360"/>
              </a:lnSpc>
              <a:spcBef>
                <a:spcPct val="0"/>
              </a:spcBef>
            </a:pPr>
            <a:r>
              <a:rPr lang="ja-JP" altLang="en-US" sz="2400" dirty="0">
                <a:solidFill>
                  <a:srgbClr val="000000"/>
                </a:solidFill>
                <a:latin typeface="Cabin"/>
                <a:ea typeface="Cabin"/>
                <a:cs typeface="Cabin"/>
                <a:sym typeface="Cabin"/>
              </a:rPr>
              <a:t>アクバルファールザ</a:t>
            </a:r>
            <a:endParaRPr lang="en-US" sz="2400" dirty="0">
              <a:solidFill>
                <a:srgbClr val="000000"/>
              </a:solidFill>
              <a:latin typeface="Cabin"/>
              <a:ea typeface="Cabin"/>
              <a:cs typeface="Cabin"/>
              <a:sym typeface="Cabin"/>
            </a:endParaRPr>
          </a:p>
        </p:txBody>
      </p:sp>
      <p:sp>
        <p:nvSpPr>
          <p:cNvPr id="25" name="TextBox 25"/>
          <p:cNvSpPr txBox="1"/>
          <p:nvPr/>
        </p:nvSpPr>
        <p:spPr>
          <a:xfrm>
            <a:off x="13025390" y="9179410"/>
            <a:ext cx="2429727" cy="402290"/>
          </a:xfrm>
          <a:prstGeom prst="rect">
            <a:avLst/>
          </a:prstGeom>
        </p:spPr>
        <p:txBody>
          <a:bodyPr lIns="0" tIns="0" rIns="0" bIns="0" rtlCol="0" anchor="t">
            <a:spAutoFit/>
          </a:bodyPr>
          <a:lstStyle/>
          <a:p>
            <a:pPr>
              <a:lnSpc>
                <a:spcPts val="3360"/>
              </a:lnSpc>
              <a:spcBef>
                <a:spcPct val="0"/>
              </a:spcBef>
            </a:pPr>
            <a:r>
              <a:rPr lang="ja-JP" altLang="en-US" sz="2400" dirty="0">
                <a:solidFill>
                  <a:srgbClr val="000000"/>
                </a:solidFill>
                <a:latin typeface="Cabin"/>
                <a:ea typeface="Cabin"/>
                <a:cs typeface="Cabin"/>
                <a:sym typeface="Cabin"/>
              </a:rPr>
              <a:t>トゥ　ヒェン</a:t>
            </a:r>
            <a:endParaRPr lang="en-US" sz="2400" dirty="0">
              <a:solidFill>
                <a:srgbClr val="000000"/>
              </a:solidFill>
              <a:latin typeface="Cabin"/>
              <a:ea typeface="Cabin"/>
              <a:cs typeface="Cabin"/>
              <a:sym typeface="Cabin"/>
            </a:endParaRPr>
          </a:p>
        </p:txBody>
      </p:sp>
      <p:sp>
        <p:nvSpPr>
          <p:cNvPr id="26" name="TextBox 26"/>
          <p:cNvSpPr txBox="1"/>
          <p:nvPr/>
        </p:nvSpPr>
        <p:spPr>
          <a:xfrm>
            <a:off x="4954744" y="285585"/>
            <a:ext cx="8378511" cy="1115690"/>
          </a:xfrm>
          <a:prstGeom prst="rect">
            <a:avLst/>
          </a:prstGeom>
        </p:spPr>
        <p:txBody>
          <a:bodyPr lIns="0" tIns="0" rIns="0" bIns="0" rtlCol="0" anchor="t">
            <a:spAutoFit/>
          </a:bodyPr>
          <a:lstStyle/>
          <a:p>
            <a:pPr>
              <a:lnSpc>
                <a:spcPts val="8718"/>
              </a:lnSpc>
              <a:spcBef>
                <a:spcPct val="0"/>
              </a:spcBef>
            </a:pPr>
            <a:r>
              <a:rPr lang="ja-JP" altLang="en-US" sz="7926" b="1" dirty="0">
                <a:solidFill>
                  <a:srgbClr val="1836B2"/>
                </a:solidFill>
                <a:latin typeface="Cabin Semi-Bold"/>
                <a:ea typeface="Cabin Semi-Bold"/>
                <a:cs typeface="Cabin Semi-Bold"/>
                <a:sym typeface="Cabin Semi-Bold"/>
              </a:rPr>
              <a:t>チームのメンバー</a:t>
            </a:r>
            <a:endParaRPr lang="en-US" sz="7926" b="1" dirty="0">
              <a:solidFill>
                <a:srgbClr val="1836B2"/>
              </a:solidFill>
              <a:latin typeface="Cabin Semi-Bold"/>
              <a:ea typeface="Cabin Semi-Bold"/>
              <a:cs typeface="Cabin Semi-Bold"/>
              <a:sym typeface="Cabin Semi-Bold"/>
            </a:endParaRPr>
          </a:p>
        </p:txBody>
      </p:sp>
      <p:sp>
        <p:nvSpPr>
          <p:cNvPr id="27" name="Freeform 5">
            <a:extLst>
              <a:ext uri="{FF2B5EF4-FFF2-40B4-BE49-F238E27FC236}">
                <a16:creationId xmlns:a16="http://schemas.microsoft.com/office/drawing/2014/main" id="{5715F3F0-3D82-4B81-B01F-B6DC34321FEA}"/>
              </a:ext>
            </a:extLst>
          </p:cNvPr>
          <p:cNvSpPr/>
          <p:nvPr/>
        </p:nvSpPr>
        <p:spPr>
          <a:xfrm>
            <a:off x="7684413" y="1973426"/>
            <a:ext cx="2429727" cy="2764791"/>
          </a:xfrm>
          <a:custGeom>
            <a:avLst/>
            <a:gdLst/>
            <a:ahLst/>
            <a:cxnLst/>
            <a:rect l="l" t="t" r="r" b="b"/>
            <a:pathLst>
              <a:path w="7715250" h="10287000">
                <a:moveTo>
                  <a:pt x="0" y="0"/>
                </a:moveTo>
                <a:lnTo>
                  <a:pt x="7715250" y="0"/>
                </a:lnTo>
                <a:lnTo>
                  <a:pt x="7715250" y="10287000"/>
                </a:lnTo>
                <a:lnTo>
                  <a:pt x="0" y="10287000"/>
                </a:lnTo>
                <a:lnTo>
                  <a:pt x="0" y="0"/>
                </a:lnTo>
                <a:close/>
              </a:path>
            </a:pathLst>
          </a:custGeom>
          <a:blipFill>
            <a:blip r:embed="rId2"/>
            <a:stretch>
              <a:fillRect/>
            </a:stretch>
          </a:blipFill>
        </p:spPr>
      </p:sp>
      <p:sp>
        <p:nvSpPr>
          <p:cNvPr id="28" name="Freeform 5">
            <a:extLst>
              <a:ext uri="{FF2B5EF4-FFF2-40B4-BE49-F238E27FC236}">
                <a16:creationId xmlns:a16="http://schemas.microsoft.com/office/drawing/2014/main" id="{5B04D9E5-D8BB-4464-A143-F0649D0C33B9}"/>
              </a:ext>
            </a:extLst>
          </p:cNvPr>
          <p:cNvSpPr/>
          <p:nvPr/>
        </p:nvSpPr>
        <p:spPr>
          <a:xfrm>
            <a:off x="12771867" y="6122106"/>
            <a:ext cx="2429727" cy="2943293"/>
          </a:xfrm>
          <a:custGeom>
            <a:avLst/>
            <a:gdLst/>
            <a:ahLst/>
            <a:cxnLst/>
            <a:rect l="l" t="t" r="r" b="b"/>
            <a:pathLst>
              <a:path w="6841519" h="10287000">
                <a:moveTo>
                  <a:pt x="0" y="0"/>
                </a:moveTo>
                <a:lnTo>
                  <a:pt x="6841518" y="0"/>
                </a:lnTo>
                <a:lnTo>
                  <a:pt x="6841518" y="10287000"/>
                </a:lnTo>
                <a:lnTo>
                  <a:pt x="0" y="10287000"/>
                </a:lnTo>
                <a:lnTo>
                  <a:pt x="0" y="0"/>
                </a:lnTo>
                <a:close/>
              </a:path>
            </a:pathLst>
          </a:custGeom>
          <a:blipFill>
            <a:blip r:embed="rId3"/>
            <a:stretch>
              <a:fillRect l="-6578" r="-24987"/>
            </a:stretch>
          </a:blipFill>
        </p:spPr>
      </p:sp>
      <p:grpSp>
        <p:nvGrpSpPr>
          <p:cNvPr id="30" name="Group 17">
            <a:extLst>
              <a:ext uri="{FF2B5EF4-FFF2-40B4-BE49-F238E27FC236}">
                <a16:creationId xmlns:a16="http://schemas.microsoft.com/office/drawing/2014/main" id="{60AA5F90-4703-41D0-B7DE-44EC3385A54F}"/>
              </a:ext>
            </a:extLst>
          </p:cNvPr>
          <p:cNvGrpSpPr/>
          <p:nvPr/>
        </p:nvGrpSpPr>
        <p:grpSpPr>
          <a:xfrm>
            <a:off x="2638479" y="4914369"/>
            <a:ext cx="4084983" cy="703655"/>
            <a:chOff x="-8173900" y="107877"/>
            <a:chExt cx="3624842" cy="621165"/>
          </a:xfrm>
        </p:grpSpPr>
        <p:sp>
          <p:nvSpPr>
            <p:cNvPr id="31" name="TextBox 18">
              <a:extLst>
                <a:ext uri="{FF2B5EF4-FFF2-40B4-BE49-F238E27FC236}">
                  <a16:creationId xmlns:a16="http://schemas.microsoft.com/office/drawing/2014/main" id="{62EA33D1-B880-48F3-8E9C-9C26737B3649}"/>
                </a:ext>
              </a:extLst>
            </p:cNvPr>
            <p:cNvSpPr txBox="1"/>
            <p:nvPr/>
          </p:nvSpPr>
          <p:spPr>
            <a:xfrm>
              <a:off x="-8173899" y="463006"/>
              <a:ext cx="3239636" cy="266036"/>
            </a:xfrm>
            <a:prstGeom prst="rect">
              <a:avLst/>
            </a:prstGeom>
          </p:spPr>
          <p:txBody>
            <a:bodyPr wrap="square" lIns="0" tIns="0" rIns="0" bIns="0" rtlCol="0" anchor="t">
              <a:spAutoFit/>
            </a:bodyPr>
            <a:lstStyle/>
            <a:p>
              <a:pPr algn="ctr">
                <a:lnSpc>
                  <a:spcPts val="2520"/>
                </a:lnSpc>
                <a:spcBef>
                  <a:spcPct val="0"/>
                </a:spcBef>
              </a:pPr>
              <a:r>
                <a:rPr lang="en-US" spc="9" dirty="0">
                  <a:solidFill>
                    <a:srgbClr val="000000"/>
                  </a:solidFill>
                  <a:latin typeface="Cabin"/>
                  <a:ea typeface="Cabin"/>
                  <a:cs typeface="Cabin"/>
                  <a:sym typeface="Cabin"/>
                </a:rPr>
                <a:t>LEADER</a:t>
              </a:r>
            </a:p>
          </p:txBody>
        </p:sp>
        <p:sp>
          <p:nvSpPr>
            <p:cNvPr id="32" name="TextBox 19">
              <a:extLst>
                <a:ext uri="{FF2B5EF4-FFF2-40B4-BE49-F238E27FC236}">
                  <a16:creationId xmlns:a16="http://schemas.microsoft.com/office/drawing/2014/main" id="{011ABF56-3DAB-4C26-8451-544B7479D7C4}"/>
                </a:ext>
              </a:extLst>
            </p:cNvPr>
            <p:cNvSpPr txBox="1"/>
            <p:nvPr/>
          </p:nvSpPr>
          <p:spPr>
            <a:xfrm>
              <a:off x="-8173900" y="107877"/>
              <a:ext cx="3624842" cy="355129"/>
            </a:xfrm>
            <a:prstGeom prst="rect">
              <a:avLst/>
            </a:prstGeom>
          </p:spPr>
          <p:txBody>
            <a:bodyPr wrap="square" lIns="0" tIns="0" rIns="0" bIns="0" rtlCol="0" anchor="t">
              <a:spAutoFit/>
            </a:bodyPr>
            <a:lstStyle/>
            <a:p>
              <a:pPr algn="ctr">
                <a:lnSpc>
                  <a:spcPts val="3360"/>
                </a:lnSpc>
                <a:spcBef>
                  <a:spcPct val="0"/>
                </a:spcBef>
              </a:pPr>
              <a:r>
                <a:rPr lang="ja-JP" altLang="en-US" sz="2400" dirty="0">
                  <a:solidFill>
                    <a:srgbClr val="000000"/>
                  </a:solidFill>
                  <a:latin typeface="Cabin"/>
                  <a:ea typeface="Cabin"/>
                  <a:cs typeface="Cabin"/>
                  <a:sym typeface="Cabin"/>
                </a:rPr>
                <a:t>グエン　スアン　ティエン</a:t>
              </a:r>
              <a:endParaRPr lang="en-US" sz="2400" dirty="0">
                <a:solidFill>
                  <a:srgbClr val="000000"/>
                </a:solidFill>
                <a:latin typeface="Cabin"/>
                <a:ea typeface="Cabin"/>
                <a:cs typeface="Cabin"/>
                <a:sym typeface="Cabin"/>
              </a:endParaRPr>
            </a:p>
          </p:txBody>
        </p:sp>
      </p:grpSp>
      <p:sp>
        <p:nvSpPr>
          <p:cNvPr id="33" name="Freeform 5">
            <a:extLst>
              <a:ext uri="{FF2B5EF4-FFF2-40B4-BE49-F238E27FC236}">
                <a16:creationId xmlns:a16="http://schemas.microsoft.com/office/drawing/2014/main" id="{B73BAE91-F882-4A9F-98C8-94152F058194}"/>
              </a:ext>
            </a:extLst>
          </p:cNvPr>
          <p:cNvSpPr/>
          <p:nvPr/>
        </p:nvSpPr>
        <p:spPr>
          <a:xfrm>
            <a:off x="3181309" y="2050096"/>
            <a:ext cx="2565222" cy="2704367"/>
          </a:xfrm>
          <a:custGeom>
            <a:avLst/>
            <a:gdLst/>
            <a:ahLst/>
            <a:cxnLst/>
            <a:rect l="l" t="t" r="r" b="b"/>
            <a:pathLst>
              <a:path w="6678736" h="10287000">
                <a:moveTo>
                  <a:pt x="0" y="0"/>
                </a:moveTo>
                <a:lnTo>
                  <a:pt x="6678736" y="0"/>
                </a:lnTo>
                <a:lnTo>
                  <a:pt x="6678736" y="10287000"/>
                </a:lnTo>
                <a:lnTo>
                  <a:pt x="0" y="10287000"/>
                </a:lnTo>
                <a:lnTo>
                  <a:pt x="0" y="0"/>
                </a:lnTo>
                <a:close/>
              </a:path>
            </a:pathLst>
          </a:custGeom>
          <a:blipFill>
            <a:blip r:embed="rId4"/>
            <a:stretch>
              <a:fillRect t="-4829" r="-26677" b="-4829"/>
            </a:stretch>
          </a:blipFill>
        </p:spPr>
        <p:txBody>
          <a:bodyPr/>
          <a:lstStyle/>
          <a:p>
            <a:endParaRPr lang="ja-JP" altLang="en-US" sz="2700" dirty="0"/>
          </a:p>
        </p:txBody>
      </p:sp>
      <p:sp>
        <p:nvSpPr>
          <p:cNvPr id="34" name="Freeform 5">
            <a:extLst>
              <a:ext uri="{FF2B5EF4-FFF2-40B4-BE49-F238E27FC236}">
                <a16:creationId xmlns:a16="http://schemas.microsoft.com/office/drawing/2014/main" id="{D4C3B15C-EC3B-4DE4-87D5-387B98AAFF4D}"/>
              </a:ext>
            </a:extLst>
          </p:cNvPr>
          <p:cNvSpPr/>
          <p:nvPr/>
        </p:nvSpPr>
        <p:spPr>
          <a:xfrm>
            <a:off x="3181309" y="6122106"/>
            <a:ext cx="2565222" cy="2943293"/>
          </a:xfrm>
          <a:custGeom>
            <a:avLst/>
            <a:gdLst/>
            <a:ahLst/>
            <a:cxnLst/>
            <a:rect l="l" t="t" r="r" b="b"/>
            <a:pathLst>
              <a:path w="6611215" h="10287000">
                <a:moveTo>
                  <a:pt x="0" y="0"/>
                </a:moveTo>
                <a:lnTo>
                  <a:pt x="6611214" y="0"/>
                </a:lnTo>
                <a:lnTo>
                  <a:pt x="6611214" y="10287000"/>
                </a:lnTo>
                <a:lnTo>
                  <a:pt x="0" y="10287000"/>
                </a:lnTo>
                <a:lnTo>
                  <a:pt x="0" y="0"/>
                </a:lnTo>
                <a:close/>
              </a:path>
            </a:pathLst>
          </a:custGeom>
          <a:blipFill>
            <a:blip r:embed="rId5"/>
            <a:stretch>
              <a:fillRect l="-1633" r="-15065"/>
            </a:stretch>
          </a:blipFill>
        </p:spPr>
      </p:sp>
      <p:sp>
        <p:nvSpPr>
          <p:cNvPr id="37" name="Freeform 5">
            <a:extLst>
              <a:ext uri="{FF2B5EF4-FFF2-40B4-BE49-F238E27FC236}">
                <a16:creationId xmlns:a16="http://schemas.microsoft.com/office/drawing/2014/main" id="{81CA77A4-7F61-4BCD-B847-8CD0E7967060}"/>
              </a:ext>
            </a:extLst>
          </p:cNvPr>
          <p:cNvSpPr/>
          <p:nvPr/>
        </p:nvSpPr>
        <p:spPr>
          <a:xfrm>
            <a:off x="7684414" y="6122107"/>
            <a:ext cx="2429727" cy="2943293"/>
          </a:xfrm>
          <a:custGeom>
            <a:avLst/>
            <a:gdLst/>
            <a:ahLst/>
            <a:cxnLst/>
            <a:rect l="l" t="t" r="r" b="b"/>
            <a:pathLst>
              <a:path w="7371506" h="10287000">
                <a:moveTo>
                  <a:pt x="0" y="0"/>
                </a:moveTo>
                <a:lnTo>
                  <a:pt x="7371505" y="0"/>
                </a:lnTo>
                <a:lnTo>
                  <a:pt x="7371505" y="10287000"/>
                </a:lnTo>
                <a:lnTo>
                  <a:pt x="0" y="10287000"/>
                </a:lnTo>
                <a:lnTo>
                  <a:pt x="0" y="0"/>
                </a:lnTo>
                <a:close/>
              </a:path>
            </a:pathLst>
          </a:custGeom>
          <a:blipFill>
            <a:blip r:embed="rId6"/>
            <a:stretch>
              <a:fillRect r="-4663"/>
            </a:stretch>
          </a:blipFill>
        </p:spPr>
      </p:sp>
      <p:sp>
        <p:nvSpPr>
          <p:cNvPr id="38" name="Freeform 5">
            <a:extLst>
              <a:ext uri="{FF2B5EF4-FFF2-40B4-BE49-F238E27FC236}">
                <a16:creationId xmlns:a16="http://schemas.microsoft.com/office/drawing/2014/main" id="{00353776-9AD7-4F48-AC8B-7A79A998B38B}"/>
              </a:ext>
            </a:extLst>
          </p:cNvPr>
          <p:cNvSpPr/>
          <p:nvPr/>
        </p:nvSpPr>
        <p:spPr>
          <a:xfrm>
            <a:off x="12622671" y="1977121"/>
            <a:ext cx="2429727" cy="2955423"/>
          </a:xfrm>
          <a:custGeom>
            <a:avLst/>
            <a:gdLst/>
            <a:ahLst/>
            <a:cxnLst/>
            <a:rect l="l" t="t" r="r" b="b"/>
            <a:pathLst>
              <a:path w="7715250" h="10287000">
                <a:moveTo>
                  <a:pt x="0" y="0"/>
                </a:moveTo>
                <a:lnTo>
                  <a:pt x="7715250" y="0"/>
                </a:lnTo>
                <a:lnTo>
                  <a:pt x="7715250" y="10287000"/>
                </a:lnTo>
                <a:lnTo>
                  <a:pt x="0" y="10287000"/>
                </a:lnTo>
                <a:lnTo>
                  <a:pt x="0" y="0"/>
                </a:lnTo>
                <a:close/>
              </a:path>
            </a:pathLst>
          </a:custGeom>
          <a:blipFill>
            <a:blip r:embed="rId7"/>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19467" y="800795"/>
            <a:ext cx="6049070" cy="1205458"/>
          </a:xfrm>
          <a:prstGeom prst="rect">
            <a:avLst/>
          </a:prstGeom>
        </p:spPr>
        <p:txBody>
          <a:bodyPr wrap="square" lIns="0" tIns="0" rIns="0" bIns="0" rtlCol="0" anchor="t">
            <a:spAutoFit/>
          </a:bodyPr>
          <a:lstStyle/>
          <a:p>
            <a:pPr algn="ctr">
              <a:lnSpc>
                <a:spcPts val="9351"/>
              </a:lnSpc>
            </a:pPr>
            <a:r>
              <a:rPr lang="ja-JP" altLang="en-US" sz="8801" b="1" i="1" dirty="0">
                <a:ln w="6600">
                  <a:solidFill>
                    <a:schemeClr val="accent2"/>
                  </a:solidFill>
                  <a:prstDash val="solid"/>
                </a:ln>
                <a:solidFill>
                  <a:srgbClr val="FF0000"/>
                </a:solidFill>
                <a:effectLst>
                  <a:reflection blurRad="6350" stA="55000" endA="300" endPos="45500" dir="5400000" sy="-100000" algn="bl" rotWithShape="0"/>
                </a:effectLst>
                <a:latin typeface="Hero Bold" panose="020B0600070205080204" charset="0"/>
                <a:ea typeface="Muli Ultra-Bold"/>
                <a:cs typeface="Muli Ultra-Bold"/>
                <a:sym typeface="Muli Ultra-Bold"/>
              </a:rPr>
              <a:t>ターゲット</a:t>
            </a:r>
            <a:endParaRPr lang="en-US" sz="8801" b="1" i="1" dirty="0">
              <a:ln w="6600">
                <a:solidFill>
                  <a:schemeClr val="accent2"/>
                </a:solidFill>
                <a:prstDash val="solid"/>
              </a:ln>
              <a:solidFill>
                <a:srgbClr val="FF0000"/>
              </a:solidFill>
              <a:effectLst>
                <a:reflection blurRad="6350" stA="55000" endA="300" endPos="45500" dir="5400000" sy="-100000" algn="bl" rotWithShape="0"/>
              </a:effectLst>
              <a:latin typeface="Hero Bold" panose="020B0600070205080204" charset="0"/>
              <a:ea typeface="Muli Ultra-Bold"/>
              <a:cs typeface="Muli Ultra-Bold"/>
              <a:sym typeface="Muli Ultra-Bold"/>
            </a:endParaRPr>
          </a:p>
        </p:txBody>
      </p:sp>
      <p:sp>
        <p:nvSpPr>
          <p:cNvPr id="5" name="TextBox 5"/>
          <p:cNvSpPr txBox="1"/>
          <p:nvPr/>
        </p:nvSpPr>
        <p:spPr>
          <a:xfrm>
            <a:off x="4149943" y="11976985"/>
            <a:ext cx="6775198" cy="445635"/>
          </a:xfrm>
          <a:prstGeom prst="rect">
            <a:avLst/>
          </a:prstGeom>
        </p:spPr>
        <p:txBody>
          <a:bodyPr lIns="0" tIns="0" rIns="0" bIns="0" rtlCol="0" anchor="t">
            <a:spAutoFit/>
          </a:bodyPr>
          <a:lstStyle/>
          <a:p>
            <a:pPr algn="ctr">
              <a:lnSpc>
                <a:spcPts val="4001"/>
              </a:lnSpc>
            </a:pPr>
            <a:endParaRPr dirty="0"/>
          </a:p>
        </p:txBody>
      </p:sp>
      <p:sp>
        <p:nvSpPr>
          <p:cNvPr id="9" name="TextBox 9"/>
          <p:cNvSpPr txBox="1"/>
          <p:nvPr/>
        </p:nvSpPr>
        <p:spPr>
          <a:xfrm>
            <a:off x="8954182" y="9502408"/>
            <a:ext cx="6743019" cy="445635"/>
          </a:xfrm>
          <a:prstGeom prst="rect">
            <a:avLst/>
          </a:prstGeom>
        </p:spPr>
        <p:txBody>
          <a:bodyPr lIns="0" tIns="0" rIns="0" bIns="0" rtlCol="0" anchor="t">
            <a:spAutoFit/>
          </a:bodyPr>
          <a:lstStyle/>
          <a:p>
            <a:pPr algn="ctr">
              <a:lnSpc>
                <a:spcPts val="4001"/>
              </a:lnSpc>
            </a:pPr>
            <a:endParaRPr/>
          </a:p>
        </p:txBody>
      </p:sp>
      <p:sp>
        <p:nvSpPr>
          <p:cNvPr id="14" name="テキスト ボックス 13">
            <a:extLst>
              <a:ext uri="{FF2B5EF4-FFF2-40B4-BE49-F238E27FC236}">
                <a16:creationId xmlns:a16="http://schemas.microsoft.com/office/drawing/2014/main" id="{4018173F-4FD7-4BC4-BD10-221B88ECCE9E}"/>
              </a:ext>
            </a:extLst>
          </p:cNvPr>
          <p:cNvSpPr txBox="1"/>
          <p:nvPr/>
        </p:nvSpPr>
        <p:spPr>
          <a:xfrm>
            <a:off x="1219200" y="7755526"/>
            <a:ext cx="14773364" cy="1742400"/>
          </a:xfrm>
          <a:prstGeom prst="rect">
            <a:avLst/>
          </a:prstGeom>
          <a:noFill/>
        </p:spPr>
        <p:txBody>
          <a:bodyPr wrap="square">
            <a:spAutoFit/>
          </a:bodyPr>
          <a:lstStyle/>
          <a:p>
            <a:pPr>
              <a:lnSpc>
                <a:spcPct val="150000"/>
              </a:lnSpc>
            </a:pPr>
            <a:r>
              <a:rPr lang="ja-JP" altLang="en-US" sz="4000" b="1" i="1" dirty="0">
                <a:solidFill>
                  <a:srgbClr val="FF0000"/>
                </a:solidFill>
                <a:effectLst>
                  <a:reflection blurRad="6350" stA="55000" endA="300" endPos="45500" dir="5400000" sy="-100000" algn="bl" rotWithShape="0"/>
                </a:effectLst>
                <a:latin typeface="Overpass Light" panose="020B0600070205080204" charset="0"/>
              </a:rPr>
              <a:t>理由：</a:t>
            </a:r>
            <a:endParaRPr lang="en-US" altLang="ja-JP" sz="4000" b="1" i="1" dirty="0">
              <a:solidFill>
                <a:srgbClr val="FF0000"/>
              </a:solidFill>
              <a:effectLst>
                <a:reflection blurRad="6350" stA="55000" endA="300" endPos="45500" dir="5400000" sy="-100000" algn="bl" rotWithShape="0"/>
              </a:effectLst>
              <a:latin typeface="Overpass Light" panose="020B0600070205080204" charset="0"/>
            </a:endParaRPr>
          </a:p>
          <a:p>
            <a:pPr>
              <a:lnSpc>
                <a:spcPct val="150000"/>
              </a:lnSpc>
            </a:pPr>
            <a:r>
              <a:rPr lang="ja-JP" altLang="en-US" sz="3600" i="1" u="sng" dirty="0">
                <a:latin typeface="Overpass Light" panose="020B0600070205080204" charset="0"/>
              </a:rPr>
              <a:t>日本で言葉で困らないように</a:t>
            </a:r>
            <a:r>
              <a:rPr lang="ja-JP" altLang="en-US" sz="3600" i="1" dirty="0">
                <a:latin typeface="Overpass Light" panose="020B0600070205080204" charset="0"/>
              </a:rPr>
              <a:t>：日本語を学ぶ</a:t>
            </a:r>
            <a:r>
              <a:rPr lang="en-US" altLang="ja-JP" sz="3600" i="1" dirty="0">
                <a:latin typeface="Overpass Light" panose="020B0600070205080204" charset="0"/>
              </a:rPr>
              <a:t>WEB</a:t>
            </a:r>
            <a:r>
              <a:rPr lang="ja-JP" altLang="en-US" sz="3600" i="1" dirty="0">
                <a:latin typeface="Overpass Light" panose="020B0600070205080204" charset="0"/>
              </a:rPr>
              <a:t>を作ること。</a:t>
            </a:r>
          </a:p>
        </p:txBody>
      </p:sp>
      <p:sp>
        <p:nvSpPr>
          <p:cNvPr id="20" name="星: 6 pt 19">
            <a:extLst>
              <a:ext uri="{FF2B5EF4-FFF2-40B4-BE49-F238E27FC236}">
                <a16:creationId xmlns:a16="http://schemas.microsoft.com/office/drawing/2014/main" id="{97FE3014-0AF4-484D-A346-7FCEDC2B7A30}"/>
              </a:ext>
            </a:extLst>
          </p:cNvPr>
          <p:cNvSpPr/>
          <p:nvPr/>
        </p:nvSpPr>
        <p:spPr>
          <a:xfrm>
            <a:off x="13393037" y="2730281"/>
            <a:ext cx="4680000" cy="4680000"/>
          </a:xfrm>
          <a:prstGeom prst="star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3200" b="1" dirty="0">
                <a:solidFill>
                  <a:schemeClr val="accent5">
                    <a:lumMod val="50000"/>
                  </a:schemeClr>
                </a:solidFill>
                <a:latin typeface="Arial Black" panose="020B0A04020102020204" pitchFamily="34" charset="0"/>
              </a:rPr>
              <a:t>日本語が大切</a:t>
            </a:r>
          </a:p>
        </p:txBody>
      </p:sp>
      <p:sp>
        <p:nvSpPr>
          <p:cNvPr id="22" name="矢印: 右 21">
            <a:extLst>
              <a:ext uri="{FF2B5EF4-FFF2-40B4-BE49-F238E27FC236}">
                <a16:creationId xmlns:a16="http://schemas.microsoft.com/office/drawing/2014/main" id="{DA4CD73E-A606-43A7-B2FA-1F1D68AE9CD0}"/>
              </a:ext>
            </a:extLst>
          </p:cNvPr>
          <p:cNvSpPr/>
          <p:nvPr/>
        </p:nvSpPr>
        <p:spPr>
          <a:xfrm>
            <a:off x="457200" y="3090281"/>
            <a:ext cx="5400000" cy="39600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lvl="1" algn="just"/>
            <a:r>
              <a:rPr kumimoji="1" lang="ja-JP" altLang="en-US" sz="3200" b="1" dirty="0">
                <a:solidFill>
                  <a:schemeClr val="accent5">
                    <a:lumMod val="50000"/>
                  </a:schemeClr>
                </a:solidFill>
                <a:latin typeface="Arial Black" panose="020B0A04020102020204" pitchFamily="34" charset="0"/>
              </a:rPr>
              <a:t>日本語がまだ分からないベトナム人</a:t>
            </a:r>
          </a:p>
        </p:txBody>
      </p:sp>
      <p:sp>
        <p:nvSpPr>
          <p:cNvPr id="23" name="矢印: 右 22">
            <a:extLst>
              <a:ext uri="{FF2B5EF4-FFF2-40B4-BE49-F238E27FC236}">
                <a16:creationId xmlns:a16="http://schemas.microsoft.com/office/drawing/2014/main" id="{A7E9EF94-5F02-4C35-BD0F-ED03AF87BA28}"/>
              </a:ext>
            </a:extLst>
          </p:cNvPr>
          <p:cNvSpPr/>
          <p:nvPr/>
        </p:nvSpPr>
        <p:spPr>
          <a:xfrm>
            <a:off x="6515782" y="3090281"/>
            <a:ext cx="5400000" cy="39600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742950" lvl="1" indent="-285750" algn="just">
              <a:buFont typeface="Arial" panose="020B0604020202020204" pitchFamily="34" charset="0"/>
              <a:buChar char="•"/>
            </a:pPr>
            <a:r>
              <a:rPr kumimoji="1" lang="ja-JP" altLang="en-US" sz="3200" b="1" dirty="0">
                <a:solidFill>
                  <a:schemeClr val="accent5">
                    <a:lumMod val="50000"/>
                  </a:schemeClr>
                </a:solidFill>
                <a:latin typeface="Arial Black" panose="020B0A04020102020204" pitchFamily="34" charset="0"/>
              </a:rPr>
              <a:t>良い生活</a:t>
            </a:r>
            <a:endParaRPr kumimoji="1" lang="en-US" altLang="ja-JP" sz="3200" b="1" dirty="0">
              <a:solidFill>
                <a:schemeClr val="accent5">
                  <a:lumMod val="50000"/>
                </a:schemeClr>
              </a:solidFill>
              <a:latin typeface="Arial Black" panose="020B0A04020102020204" pitchFamily="34" charset="0"/>
            </a:endParaRPr>
          </a:p>
          <a:p>
            <a:pPr marL="742950" lvl="1" indent="-285750" algn="just">
              <a:buFont typeface="Arial" panose="020B0604020202020204" pitchFamily="34" charset="0"/>
              <a:buChar char="•"/>
            </a:pPr>
            <a:r>
              <a:rPr kumimoji="1" lang="ja-JP" altLang="en-US" sz="3200" b="1" dirty="0">
                <a:solidFill>
                  <a:schemeClr val="accent5">
                    <a:lumMod val="50000"/>
                  </a:schemeClr>
                </a:solidFill>
                <a:latin typeface="Arial Black" panose="020B0A04020102020204" pitchFamily="34" charset="0"/>
              </a:rPr>
              <a:t>仕事がうまく進める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2819400" y="3259811"/>
            <a:ext cx="13679792" cy="3767378"/>
          </a:xfrm>
          <a:prstGeom prst="rect">
            <a:avLst/>
          </a:prstGeom>
        </p:spPr>
        <p:txBody>
          <a:bodyPr wrap="square" lIns="0" tIns="0" rIns="0" bIns="0" rtlCol="0" anchor="t">
            <a:spAutoFit/>
          </a:bodyPr>
          <a:lstStyle/>
          <a:p>
            <a:pPr marL="457223" indent="-457223">
              <a:lnSpc>
                <a:spcPct val="150000"/>
              </a:lnSpc>
              <a:spcBef>
                <a:spcPct val="0"/>
              </a:spcBef>
              <a:buFont typeface="Arial" panose="020B0604020202020204" pitchFamily="34" charset="0"/>
              <a:buChar char="•"/>
            </a:pPr>
            <a:r>
              <a:rPr lang="en-US" altLang="ja-JP" sz="3600" dirty="0">
                <a:solidFill>
                  <a:schemeClr val="bg2">
                    <a:lumMod val="25000"/>
                  </a:schemeClr>
                </a:solidFill>
              </a:rPr>
              <a:t> </a:t>
            </a:r>
            <a:r>
              <a:rPr lang="ja-JP" altLang="en-US" sz="4200" b="1" dirty="0">
                <a:solidFill>
                  <a:schemeClr val="bg2">
                    <a:lumMod val="25000"/>
                  </a:schemeClr>
                </a:solidFill>
              </a:rPr>
              <a:t>テーマ別の語彙学習をサポート</a:t>
            </a:r>
            <a:endParaRPr lang="en-US" altLang="ja-JP" sz="4200" b="1" dirty="0">
              <a:solidFill>
                <a:schemeClr val="bg2">
                  <a:lumMod val="25000"/>
                </a:schemeClr>
              </a:solidFill>
            </a:endParaRPr>
          </a:p>
          <a:p>
            <a:pPr marL="571529" indent="-571529">
              <a:lnSpc>
                <a:spcPct val="150000"/>
              </a:lnSpc>
              <a:spcBef>
                <a:spcPct val="0"/>
              </a:spcBef>
              <a:buFont typeface="Arial" panose="020B0604020202020204" pitchFamily="34" charset="0"/>
              <a:buChar char="•"/>
            </a:pPr>
            <a:r>
              <a:rPr lang="ja-JP" altLang="en-US" sz="4200" b="1" dirty="0">
                <a:solidFill>
                  <a:schemeClr val="bg2">
                    <a:lumMod val="25000"/>
                  </a:schemeClr>
                </a:solidFill>
              </a:rPr>
              <a:t>学習体験を向上</a:t>
            </a:r>
            <a:endParaRPr lang="en-US" altLang="ja-JP" sz="4200" b="1" dirty="0">
              <a:solidFill>
                <a:schemeClr val="bg2">
                  <a:lumMod val="25000"/>
                </a:schemeClr>
              </a:solidFill>
            </a:endParaRPr>
          </a:p>
          <a:p>
            <a:pPr marL="571529" indent="-571529">
              <a:lnSpc>
                <a:spcPct val="150000"/>
              </a:lnSpc>
              <a:spcBef>
                <a:spcPct val="0"/>
              </a:spcBef>
              <a:buFont typeface="Arial" panose="020B0604020202020204" pitchFamily="34" charset="0"/>
              <a:buChar char="•"/>
            </a:pPr>
            <a:r>
              <a:rPr lang="ja-JP" altLang="en-US" sz="4200" b="1" dirty="0">
                <a:solidFill>
                  <a:schemeClr val="bg2">
                    <a:lumMod val="25000"/>
                  </a:schemeClr>
                </a:solidFill>
              </a:rPr>
              <a:t>インタラクションを強化</a:t>
            </a:r>
            <a:endParaRPr lang="en-US" altLang="ja-JP" sz="4200" b="1" dirty="0">
              <a:solidFill>
                <a:schemeClr val="bg2">
                  <a:lumMod val="25000"/>
                </a:schemeClr>
              </a:solidFill>
            </a:endParaRPr>
          </a:p>
          <a:p>
            <a:pPr marL="571529" indent="-571529">
              <a:lnSpc>
                <a:spcPct val="150000"/>
              </a:lnSpc>
              <a:spcBef>
                <a:spcPct val="0"/>
              </a:spcBef>
              <a:buFont typeface="Arial" panose="020B0604020202020204" pitchFamily="34" charset="0"/>
              <a:buChar char="•"/>
            </a:pPr>
            <a:r>
              <a:rPr lang="ja-JP" altLang="en-US" sz="4200" b="1" dirty="0">
                <a:solidFill>
                  <a:schemeClr val="bg2">
                    <a:lumMod val="25000"/>
                  </a:schemeClr>
                </a:solidFill>
              </a:rPr>
              <a:t>モダンで直感的なインターフェースを提供</a:t>
            </a:r>
            <a:endParaRPr lang="en-US" sz="3600" b="1" spc="-60" dirty="0">
              <a:solidFill>
                <a:schemeClr val="bg2">
                  <a:lumMod val="25000"/>
                </a:schemeClr>
              </a:solidFill>
              <a:latin typeface="Cabin Medium"/>
              <a:ea typeface="Cabin Medium"/>
              <a:cs typeface="Cabin Medium"/>
              <a:sym typeface="Cabin Medium"/>
            </a:endParaRPr>
          </a:p>
        </p:txBody>
      </p:sp>
      <p:sp>
        <p:nvSpPr>
          <p:cNvPr id="2" name="テキスト ボックス 1">
            <a:extLst>
              <a:ext uri="{FF2B5EF4-FFF2-40B4-BE49-F238E27FC236}">
                <a16:creationId xmlns:a16="http://schemas.microsoft.com/office/drawing/2014/main" id="{588DBA4B-BEDE-4935-A7B2-1FBC47A94E70}"/>
              </a:ext>
            </a:extLst>
          </p:cNvPr>
          <p:cNvSpPr txBox="1"/>
          <p:nvPr/>
        </p:nvSpPr>
        <p:spPr>
          <a:xfrm>
            <a:off x="7924800" y="1257300"/>
            <a:ext cx="2441694" cy="1446550"/>
          </a:xfrm>
          <a:prstGeom prst="rect">
            <a:avLst/>
          </a:prstGeom>
          <a:noFill/>
        </p:spPr>
        <p:txBody>
          <a:bodyPr wrap="none" rtlCol="0">
            <a:spAutoFit/>
          </a:bodyPr>
          <a:lstStyle/>
          <a:p>
            <a:r>
              <a:rPr kumimoji="1" lang="ja-JP" altLang="en-US" sz="8800" b="1" i="1" u="sng" dirty="0">
                <a:solidFill>
                  <a:srgbClr val="FF0000"/>
                </a:solidFill>
                <a:effectLst>
                  <a:reflection blurRad="6350" stA="55000" endA="300" endPos="45500" dir="5400000" sy="-100000" algn="bl" rotWithShape="0"/>
                </a:effectLst>
              </a:rPr>
              <a:t>目標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F2051BD-3194-48A7-9662-F5F866B3A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43"/>
            <a:ext cx="18288000" cy="10276115"/>
          </a:xfrm>
          <a:prstGeom prst="rect">
            <a:avLst/>
          </a:prstGeom>
        </p:spPr>
      </p:pic>
      <p:sp>
        <p:nvSpPr>
          <p:cNvPr id="3" name="テキスト ボックス 2">
            <a:extLst>
              <a:ext uri="{FF2B5EF4-FFF2-40B4-BE49-F238E27FC236}">
                <a16:creationId xmlns:a16="http://schemas.microsoft.com/office/drawing/2014/main" id="{EC03A69C-8D78-46F4-BA4E-DD20E7D108DE}"/>
              </a:ext>
            </a:extLst>
          </p:cNvPr>
          <p:cNvSpPr txBox="1"/>
          <p:nvPr/>
        </p:nvSpPr>
        <p:spPr>
          <a:xfrm>
            <a:off x="6553200" y="6306245"/>
            <a:ext cx="7284366" cy="3023392"/>
          </a:xfrm>
          <a:prstGeom prst="rect">
            <a:avLst/>
          </a:prstGeom>
          <a:noFill/>
        </p:spPr>
        <p:txBody>
          <a:bodyPr wrap="none" rtlCol="0">
            <a:spAutoFit/>
          </a:bodyPr>
          <a:lstStyle/>
          <a:p>
            <a:pPr marL="571529" indent="-571529">
              <a:lnSpc>
                <a:spcPct val="150000"/>
              </a:lnSpc>
              <a:buFont typeface="Arial" panose="020B0604020202020204" pitchFamily="34" charset="0"/>
              <a:buChar char="•"/>
            </a:pPr>
            <a:r>
              <a:rPr lang="ja-JP" altLang="en-US" sz="4400" i="1" dirty="0">
                <a:highlight>
                  <a:srgbClr val="C0C0C0"/>
                </a:highlight>
              </a:rPr>
              <a:t>使い方：簡単</a:t>
            </a:r>
            <a:endParaRPr lang="en-US" altLang="ja-JP" sz="4400" i="1" dirty="0">
              <a:highlight>
                <a:srgbClr val="C0C0C0"/>
              </a:highlight>
            </a:endParaRPr>
          </a:p>
          <a:p>
            <a:pPr marL="571529" indent="-571529">
              <a:lnSpc>
                <a:spcPct val="150000"/>
              </a:lnSpc>
              <a:buFont typeface="Arial" panose="020B0604020202020204" pitchFamily="34" charset="0"/>
              <a:buChar char="•"/>
            </a:pPr>
            <a:r>
              <a:rPr lang="ja-JP" altLang="en-US" sz="4400" i="1" dirty="0">
                <a:highlight>
                  <a:srgbClr val="C0C0C0"/>
                </a:highlight>
              </a:rPr>
              <a:t>便利：どこでも携帯で使える</a:t>
            </a:r>
            <a:endParaRPr lang="en-US" altLang="ja-JP" sz="4400" i="1" dirty="0">
              <a:highlight>
                <a:srgbClr val="C0C0C0"/>
              </a:highlight>
            </a:endParaRPr>
          </a:p>
          <a:p>
            <a:pPr marL="571529" indent="-571529">
              <a:lnSpc>
                <a:spcPct val="150000"/>
              </a:lnSpc>
              <a:buFont typeface="Arial" panose="020B0604020202020204" pitchFamily="34" charset="0"/>
              <a:buChar char="•"/>
            </a:pPr>
            <a:r>
              <a:rPr lang="ja-JP" altLang="en-US" sz="4400" i="1" dirty="0">
                <a:highlight>
                  <a:srgbClr val="C0C0C0"/>
                </a:highlight>
              </a:rPr>
              <a:t>新人を中心に適切な </a:t>
            </a:r>
            <a:r>
              <a:rPr lang="en-US" altLang="ja-JP" sz="4400" i="1" dirty="0">
                <a:highlight>
                  <a:srgbClr val="C0C0C0"/>
                </a:highlight>
              </a:rPr>
              <a:t>WEB</a:t>
            </a:r>
          </a:p>
        </p:txBody>
      </p:sp>
      <p:sp>
        <p:nvSpPr>
          <p:cNvPr id="6" name="テキスト ボックス 5">
            <a:extLst>
              <a:ext uri="{FF2B5EF4-FFF2-40B4-BE49-F238E27FC236}">
                <a16:creationId xmlns:a16="http://schemas.microsoft.com/office/drawing/2014/main" id="{806AC212-6CEA-40C3-918B-B04301886DCD}"/>
              </a:ext>
            </a:extLst>
          </p:cNvPr>
          <p:cNvSpPr txBox="1"/>
          <p:nvPr/>
        </p:nvSpPr>
        <p:spPr>
          <a:xfrm>
            <a:off x="1066800" y="7433221"/>
            <a:ext cx="3326552" cy="76944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altLang="ja-JP" sz="4400" i="1" u="sng" dirty="0">
                <a:effectLst>
                  <a:outerShdw blurRad="38100" dist="38100" dir="2700000" algn="tl">
                    <a:srgbClr val="000000">
                      <a:alpha val="43137"/>
                    </a:srgbClr>
                  </a:outerShdw>
                </a:effectLst>
                <a:latin typeface="Overpass Light" panose="020B0600070205080204" charset="0"/>
              </a:rPr>
              <a:t>WEB</a:t>
            </a:r>
            <a:r>
              <a:rPr lang="ja-JP" altLang="en-US" sz="4400" i="1" u="sng" dirty="0">
                <a:effectLst>
                  <a:outerShdw blurRad="38100" dist="38100" dir="2700000" algn="tl">
                    <a:srgbClr val="000000">
                      <a:alpha val="43137"/>
                    </a:srgbClr>
                  </a:outerShdw>
                </a:effectLst>
                <a:latin typeface="Overpass Light" panose="020B0600070205080204" charset="0"/>
              </a:rPr>
              <a:t>の特徴：</a:t>
            </a:r>
          </a:p>
        </p:txBody>
      </p:sp>
    </p:spTree>
    <p:extLst>
      <p:ext uri="{BB962C8B-B14F-4D97-AF65-F5344CB8AC3E}">
        <p14:creationId xmlns:p14="http://schemas.microsoft.com/office/powerpoint/2010/main" val="202052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A329040-EBA1-418F-B145-884AE2F57D17}"/>
              </a:ext>
            </a:extLst>
          </p:cNvPr>
          <p:cNvSpPr/>
          <p:nvPr/>
        </p:nvSpPr>
        <p:spPr>
          <a:xfrm>
            <a:off x="0" y="131845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テキスト ボックス 2">
            <a:extLst>
              <a:ext uri="{FF2B5EF4-FFF2-40B4-BE49-F238E27FC236}">
                <a16:creationId xmlns:a16="http://schemas.microsoft.com/office/drawing/2014/main" id="{BC9AF338-59AA-44B4-B425-A00D5CCEB57C}"/>
              </a:ext>
            </a:extLst>
          </p:cNvPr>
          <p:cNvSpPr txBox="1"/>
          <p:nvPr/>
        </p:nvSpPr>
        <p:spPr>
          <a:xfrm>
            <a:off x="808868" y="2075594"/>
            <a:ext cx="6277732" cy="101566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ja-JP" altLang="en-US" sz="6000" i="1" u="sng" dirty="0"/>
              <a:t>困らないように！</a:t>
            </a:r>
            <a:endParaRPr lang="en-US" altLang="ja-JP" sz="6000" i="1" u="sng" dirty="0"/>
          </a:p>
        </p:txBody>
      </p:sp>
      <p:sp>
        <p:nvSpPr>
          <p:cNvPr id="4" name="テキスト ボックス 3">
            <a:extLst>
              <a:ext uri="{FF2B5EF4-FFF2-40B4-BE49-F238E27FC236}">
                <a16:creationId xmlns:a16="http://schemas.microsoft.com/office/drawing/2014/main" id="{5FFC4D61-BFE9-4A2F-A71E-033B1AD9907A}"/>
              </a:ext>
            </a:extLst>
          </p:cNvPr>
          <p:cNvSpPr txBox="1"/>
          <p:nvPr/>
        </p:nvSpPr>
        <p:spPr>
          <a:xfrm>
            <a:off x="1981201" y="3443770"/>
            <a:ext cx="6489277" cy="985013"/>
          </a:xfrm>
          <a:prstGeom prst="rect">
            <a:avLst/>
          </a:prstGeom>
          <a:noFill/>
        </p:spPr>
        <p:txBody>
          <a:bodyPr wrap="none" rtlCol="0">
            <a:spAutoFit/>
          </a:bodyPr>
          <a:lstStyle/>
          <a:p>
            <a:r>
              <a:rPr lang="ja-JP" altLang="en-US" sz="4001" b="1" i="1" u="sng" dirty="0"/>
              <a:t>生活がうまくいくように！！！</a:t>
            </a:r>
          </a:p>
          <a:p>
            <a:endParaRPr lang="ja-JP" altLang="en-US" dirty="0"/>
          </a:p>
        </p:txBody>
      </p:sp>
      <p:sp>
        <p:nvSpPr>
          <p:cNvPr id="5" name="テキスト ボックス 4">
            <a:extLst>
              <a:ext uri="{FF2B5EF4-FFF2-40B4-BE49-F238E27FC236}">
                <a16:creationId xmlns:a16="http://schemas.microsoft.com/office/drawing/2014/main" id="{318B5856-5E33-42A8-AD0A-996FB7339875}"/>
              </a:ext>
            </a:extLst>
          </p:cNvPr>
          <p:cNvSpPr txBox="1"/>
          <p:nvPr/>
        </p:nvSpPr>
        <p:spPr>
          <a:xfrm>
            <a:off x="1981200" y="4473982"/>
            <a:ext cx="7258718" cy="3235437"/>
          </a:xfrm>
          <a:prstGeom prst="rect">
            <a:avLst/>
          </a:prstGeom>
          <a:noFill/>
        </p:spPr>
        <p:txBody>
          <a:bodyPr wrap="none" rtlCol="0">
            <a:spAutoFit/>
          </a:bodyPr>
          <a:lstStyle/>
          <a:p>
            <a:pPr marL="285765" indent="-285765">
              <a:lnSpc>
                <a:spcPct val="150000"/>
              </a:lnSpc>
              <a:buFont typeface="Arial" panose="020B0604020202020204" pitchFamily="34" charset="0"/>
              <a:buChar char="•"/>
            </a:pPr>
            <a:r>
              <a:rPr lang="ja-JP" altLang="en-US" sz="4001" i="1" dirty="0">
                <a:highlight>
                  <a:srgbClr val="C0C0C0"/>
                </a:highlight>
              </a:rPr>
              <a:t>移動手段・交通にかんする言葉</a:t>
            </a:r>
            <a:endParaRPr lang="en-US" altLang="ja-JP" sz="4001" i="1" dirty="0">
              <a:highlight>
                <a:srgbClr val="C0C0C0"/>
              </a:highlight>
            </a:endParaRPr>
          </a:p>
          <a:p>
            <a:pPr marL="285765" indent="-285765">
              <a:lnSpc>
                <a:spcPct val="150000"/>
              </a:lnSpc>
              <a:buFont typeface="Arial" panose="020B0604020202020204" pitchFamily="34" charset="0"/>
              <a:buChar char="•"/>
            </a:pPr>
            <a:r>
              <a:rPr lang="ja-JP" altLang="en-US" sz="4001" i="1" dirty="0">
                <a:highlight>
                  <a:srgbClr val="C0C0C0"/>
                </a:highlight>
              </a:rPr>
              <a:t>日本の食べ物にかんする言葉</a:t>
            </a:r>
            <a:endParaRPr lang="en-US" altLang="ja-JP" sz="4001" i="1" dirty="0">
              <a:highlight>
                <a:srgbClr val="C0C0C0"/>
              </a:highlight>
            </a:endParaRPr>
          </a:p>
          <a:p>
            <a:pPr marL="285765" indent="-285765">
              <a:lnSpc>
                <a:spcPct val="150000"/>
              </a:lnSpc>
              <a:buFont typeface="Arial" panose="020B0604020202020204" pitchFamily="34" charset="0"/>
              <a:buChar char="•"/>
            </a:pPr>
            <a:r>
              <a:rPr lang="ja-JP" altLang="en-US" sz="4001" i="1" dirty="0">
                <a:highlight>
                  <a:srgbClr val="C0C0C0"/>
                </a:highlight>
              </a:rPr>
              <a:t>。。。</a:t>
            </a:r>
            <a:endParaRPr lang="en-US" altLang="ja-JP" sz="4001" i="1" dirty="0">
              <a:highlight>
                <a:srgbClr val="C0C0C0"/>
              </a:highlight>
            </a:endParaRPr>
          </a:p>
          <a:p>
            <a:pPr>
              <a:lnSpc>
                <a:spcPct val="150000"/>
              </a:lnSpc>
            </a:pPr>
            <a:endParaRPr lang="ja-JP" altLang="en-US" dirty="0"/>
          </a:p>
        </p:txBody>
      </p:sp>
      <p:pic>
        <p:nvPicPr>
          <p:cNvPr id="6" name="図 5">
            <a:extLst>
              <a:ext uri="{FF2B5EF4-FFF2-40B4-BE49-F238E27FC236}">
                <a16:creationId xmlns:a16="http://schemas.microsoft.com/office/drawing/2014/main" id="{74978B87-B401-45BB-8E1A-72795EC47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564" y="3825050"/>
            <a:ext cx="4262400" cy="2636901"/>
          </a:xfrm>
          <a:prstGeom prst="rect">
            <a:avLst/>
          </a:prstGeom>
        </p:spPr>
      </p:pic>
      <p:pic>
        <p:nvPicPr>
          <p:cNvPr id="7" name="図 6">
            <a:extLst>
              <a:ext uri="{FF2B5EF4-FFF2-40B4-BE49-F238E27FC236}">
                <a16:creationId xmlns:a16="http://schemas.microsoft.com/office/drawing/2014/main" id="{0EF5797E-BC2B-4DD2-A5B0-51A4437E8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1" y="6905156"/>
            <a:ext cx="9031526" cy="3048000"/>
          </a:xfrm>
          <a:prstGeom prst="rect">
            <a:avLst/>
          </a:prstGeom>
        </p:spPr>
      </p:pic>
    </p:spTree>
    <p:extLst>
      <p:ext uri="{BB962C8B-B14F-4D97-AF65-F5344CB8AC3E}">
        <p14:creationId xmlns:p14="http://schemas.microsoft.com/office/powerpoint/2010/main" val="89814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3ABA9EB-941F-4957-B673-49352FB19AE2}"/>
              </a:ext>
            </a:extLst>
          </p:cNvPr>
          <p:cNvSpPr txBox="1"/>
          <p:nvPr/>
        </p:nvSpPr>
        <p:spPr>
          <a:xfrm>
            <a:off x="1524000" y="2628900"/>
            <a:ext cx="3429000" cy="584775"/>
          </a:xfrm>
          <a:prstGeom prst="rect">
            <a:avLst/>
          </a:prstGeom>
          <a:noFill/>
        </p:spPr>
        <p:txBody>
          <a:bodyPr wrap="square" rtlCol="0">
            <a:spAutoFit/>
          </a:bodyPr>
          <a:lstStyle/>
          <a:p>
            <a:r>
              <a:rPr kumimoji="1" lang="ja-JP" altLang="en-US" sz="3200" dirty="0"/>
              <a:t>データを集めて</a:t>
            </a:r>
          </a:p>
        </p:txBody>
      </p:sp>
      <p:sp>
        <p:nvSpPr>
          <p:cNvPr id="4" name="テキスト ボックス 3">
            <a:extLst>
              <a:ext uri="{FF2B5EF4-FFF2-40B4-BE49-F238E27FC236}">
                <a16:creationId xmlns:a16="http://schemas.microsoft.com/office/drawing/2014/main" id="{75F2294C-10E4-4F35-9616-AD02EA134F1F}"/>
              </a:ext>
            </a:extLst>
          </p:cNvPr>
          <p:cNvSpPr txBox="1"/>
          <p:nvPr/>
        </p:nvSpPr>
        <p:spPr>
          <a:xfrm>
            <a:off x="1524000" y="3467100"/>
            <a:ext cx="2161169" cy="584775"/>
          </a:xfrm>
          <a:prstGeom prst="rect">
            <a:avLst/>
          </a:prstGeom>
          <a:noFill/>
        </p:spPr>
        <p:txBody>
          <a:bodyPr wrap="none" rtlCol="0">
            <a:spAutoFit/>
          </a:bodyPr>
          <a:lstStyle/>
          <a:p>
            <a:r>
              <a:rPr kumimoji="1" lang="ja-JP" altLang="en-US" sz="3200" dirty="0"/>
              <a:t>写真を探す</a:t>
            </a:r>
          </a:p>
        </p:txBody>
      </p:sp>
      <p:sp>
        <p:nvSpPr>
          <p:cNvPr id="5" name="テキスト ボックス 4">
            <a:extLst>
              <a:ext uri="{FF2B5EF4-FFF2-40B4-BE49-F238E27FC236}">
                <a16:creationId xmlns:a16="http://schemas.microsoft.com/office/drawing/2014/main" id="{74459FEF-6708-417B-9111-EA01B9C84797}"/>
              </a:ext>
            </a:extLst>
          </p:cNvPr>
          <p:cNvSpPr txBox="1"/>
          <p:nvPr/>
        </p:nvSpPr>
        <p:spPr>
          <a:xfrm>
            <a:off x="9906000" y="1964323"/>
            <a:ext cx="3605474" cy="584775"/>
          </a:xfrm>
          <a:prstGeom prst="rect">
            <a:avLst/>
          </a:prstGeom>
          <a:noFill/>
        </p:spPr>
        <p:txBody>
          <a:bodyPr wrap="none" rtlCol="0">
            <a:spAutoFit/>
          </a:bodyPr>
          <a:lstStyle/>
          <a:p>
            <a:r>
              <a:rPr kumimoji="1" lang="ja-JP" altLang="en-US" sz="3200" dirty="0"/>
              <a:t>プログラムのスキル</a:t>
            </a:r>
          </a:p>
        </p:txBody>
      </p:sp>
      <p:sp>
        <p:nvSpPr>
          <p:cNvPr id="8" name="テキスト ボックス 7">
            <a:extLst>
              <a:ext uri="{FF2B5EF4-FFF2-40B4-BE49-F238E27FC236}">
                <a16:creationId xmlns:a16="http://schemas.microsoft.com/office/drawing/2014/main" id="{5C46E211-5753-4A02-BD24-E339B71C88DD}"/>
              </a:ext>
            </a:extLst>
          </p:cNvPr>
          <p:cNvSpPr txBox="1"/>
          <p:nvPr/>
        </p:nvSpPr>
        <p:spPr>
          <a:xfrm>
            <a:off x="1546860" y="1956703"/>
            <a:ext cx="3810000" cy="461665"/>
          </a:xfrm>
          <a:prstGeom prst="rect">
            <a:avLst/>
          </a:prstGeom>
          <a:noFill/>
        </p:spPr>
        <p:txBody>
          <a:bodyPr wrap="square">
            <a:spAutoFit/>
          </a:bodyPr>
          <a:lstStyle/>
          <a:p>
            <a:r>
              <a:rPr lang="en-US" altLang="ja-JP" sz="2400" dirty="0" err="1"/>
              <a:t>Powerpoint</a:t>
            </a:r>
            <a:r>
              <a:rPr lang="en-US" altLang="ja-JP" sz="2400" dirty="0"/>
              <a:t>, excel </a:t>
            </a:r>
            <a:r>
              <a:rPr lang="ja-JP" altLang="en-US" sz="2400" dirty="0"/>
              <a:t>スキル</a:t>
            </a:r>
          </a:p>
        </p:txBody>
      </p:sp>
    </p:spTree>
    <p:extLst>
      <p:ext uri="{BB962C8B-B14F-4D97-AF65-F5344CB8AC3E}">
        <p14:creationId xmlns:p14="http://schemas.microsoft.com/office/powerpoint/2010/main" val="981374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0763061B-105E-46E1-A207-7F5B925B26AA}"/>
              </a:ext>
            </a:extLst>
          </p:cNvPr>
          <p:cNvSpPr txBox="1"/>
          <p:nvPr/>
        </p:nvSpPr>
        <p:spPr>
          <a:xfrm>
            <a:off x="11617404" y="957103"/>
            <a:ext cx="3328988" cy="507831"/>
          </a:xfrm>
          <a:prstGeom prst="rect">
            <a:avLst/>
          </a:prstGeom>
          <a:noFill/>
        </p:spPr>
        <p:txBody>
          <a:bodyPr wrap="none" rtlCol="0">
            <a:spAutoFit/>
          </a:bodyPr>
          <a:lstStyle/>
          <a:p>
            <a:r>
              <a:rPr lang="ja-JP" altLang="en-US" sz="2700" dirty="0"/>
              <a:t>勉強のページ</a:t>
            </a:r>
            <a:r>
              <a:rPr lang="en-US" altLang="ja-JP" sz="2700" dirty="0"/>
              <a:t>(STEP 1)</a:t>
            </a:r>
            <a:endParaRPr kumimoji="1" lang="ja-JP" altLang="en-US" sz="2700" dirty="0"/>
          </a:p>
        </p:txBody>
      </p:sp>
      <p:sp>
        <p:nvSpPr>
          <p:cNvPr id="18" name="テキスト ボックス 17">
            <a:extLst>
              <a:ext uri="{FF2B5EF4-FFF2-40B4-BE49-F238E27FC236}">
                <a16:creationId xmlns:a16="http://schemas.microsoft.com/office/drawing/2014/main" id="{1A4C3116-3CF1-4CB2-B2D3-6880B87F0EC9}"/>
              </a:ext>
            </a:extLst>
          </p:cNvPr>
          <p:cNvSpPr txBox="1"/>
          <p:nvPr/>
        </p:nvSpPr>
        <p:spPr>
          <a:xfrm flipH="1">
            <a:off x="1271760" y="6337416"/>
            <a:ext cx="3687777" cy="507831"/>
          </a:xfrm>
          <a:prstGeom prst="rect">
            <a:avLst/>
          </a:prstGeom>
          <a:noFill/>
        </p:spPr>
        <p:txBody>
          <a:bodyPr wrap="square" rtlCol="0">
            <a:spAutoFit/>
          </a:bodyPr>
          <a:lstStyle/>
          <a:p>
            <a:r>
              <a:rPr lang="ja-JP" altLang="en-US" sz="2700" dirty="0"/>
              <a:t>テストのページ</a:t>
            </a:r>
            <a:r>
              <a:rPr lang="en-US" altLang="ja-JP" sz="2700" dirty="0"/>
              <a:t>(STEP 2)</a:t>
            </a:r>
            <a:endParaRPr kumimoji="1" lang="ja-JP" altLang="en-US" sz="2700" dirty="0"/>
          </a:p>
        </p:txBody>
      </p:sp>
      <p:sp>
        <p:nvSpPr>
          <p:cNvPr id="21" name="テキスト ボックス 20">
            <a:extLst>
              <a:ext uri="{FF2B5EF4-FFF2-40B4-BE49-F238E27FC236}">
                <a16:creationId xmlns:a16="http://schemas.microsoft.com/office/drawing/2014/main" id="{90F7C149-1BC0-45FE-9581-B006766BA22B}"/>
              </a:ext>
            </a:extLst>
          </p:cNvPr>
          <p:cNvSpPr txBox="1"/>
          <p:nvPr/>
        </p:nvSpPr>
        <p:spPr>
          <a:xfrm>
            <a:off x="10820400" y="6337417"/>
            <a:ext cx="4198359" cy="507831"/>
          </a:xfrm>
          <a:prstGeom prst="rect">
            <a:avLst/>
          </a:prstGeom>
          <a:noFill/>
        </p:spPr>
        <p:txBody>
          <a:bodyPr wrap="square" rtlCol="0">
            <a:spAutoFit/>
          </a:bodyPr>
          <a:lstStyle/>
          <a:p>
            <a:r>
              <a:rPr kumimoji="1" lang="en-US" altLang="ja-JP" sz="2700" dirty="0"/>
              <a:t>flashcard</a:t>
            </a:r>
            <a:r>
              <a:rPr kumimoji="1" lang="ja-JP" altLang="en-US" sz="2700" dirty="0"/>
              <a:t>　ページ</a:t>
            </a:r>
            <a:r>
              <a:rPr kumimoji="1" lang="en-US" altLang="ja-JP" sz="2700" dirty="0"/>
              <a:t>(STEP 3)</a:t>
            </a:r>
            <a:endParaRPr kumimoji="1" lang="ja-JP" altLang="en-US" sz="2700" dirty="0"/>
          </a:p>
        </p:txBody>
      </p:sp>
      <p:sp>
        <p:nvSpPr>
          <p:cNvPr id="24" name="テキスト ボックス 23">
            <a:extLst>
              <a:ext uri="{FF2B5EF4-FFF2-40B4-BE49-F238E27FC236}">
                <a16:creationId xmlns:a16="http://schemas.microsoft.com/office/drawing/2014/main" id="{58EA47DE-477A-4BD2-B82A-C2D8247A0B39}"/>
              </a:ext>
            </a:extLst>
          </p:cNvPr>
          <p:cNvSpPr txBox="1"/>
          <p:nvPr/>
        </p:nvSpPr>
        <p:spPr>
          <a:xfrm>
            <a:off x="5783254" y="3848100"/>
            <a:ext cx="3616239" cy="507831"/>
          </a:xfrm>
          <a:prstGeom prst="rect">
            <a:avLst/>
          </a:prstGeom>
          <a:noFill/>
        </p:spPr>
        <p:txBody>
          <a:bodyPr wrap="square" rtlCol="0">
            <a:spAutoFit/>
          </a:bodyPr>
          <a:lstStyle/>
          <a:p>
            <a:r>
              <a:rPr kumimoji="1" lang="ja-JP" altLang="en-US" sz="2700" dirty="0"/>
              <a:t>ゲームのページ</a:t>
            </a:r>
            <a:r>
              <a:rPr kumimoji="1" lang="en-US" altLang="ja-JP" sz="2700" dirty="0"/>
              <a:t>(STEP 4)</a:t>
            </a:r>
            <a:endParaRPr kumimoji="1" lang="ja-JP" altLang="en-US" sz="2700" dirty="0"/>
          </a:p>
        </p:txBody>
      </p:sp>
      <p:grpSp>
        <p:nvGrpSpPr>
          <p:cNvPr id="32" name="グループ化 31">
            <a:extLst>
              <a:ext uri="{FF2B5EF4-FFF2-40B4-BE49-F238E27FC236}">
                <a16:creationId xmlns:a16="http://schemas.microsoft.com/office/drawing/2014/main" id="{070222EE-E3EA-4EA4-897C-1FFD461BDE1A}"/>
              </a:ext>
            </a:extLst>
          </p:cNvPr>
          <p:cNvGrpSpPr/>
          <p:nvPr/>
        </p:nvGrpSpPr>
        <p:grpSpPr>
          <a:xfrm>
            <a:off x="393872" y="992463"/>
            <a:ext cx="4970250" cy="3754195"/>
            <a:chOff x="278743" y="762271"/>
            <a:chExt cx="3281176" cy="2299780"/>
          </a:xfrm>
        </p:grpSpPr>
        <p:sp>
          <p:nvSpPr>
            <p:cNvPr id="4" name="テキスト ボックス 3">
              <a:extLst>
                <a:ext uri="{FF2B5EF4-FFF2-40B4-BE49-F238E27FC236}">
                  <a16:creationId xmlns:a16="http://schemas.microsoft.com/office/drawing/2014/main" id="{6968343C-F7A7-4DAB-A176-68E7B0445595}"/>
                </a:ext>
              </a:extLst>
            </p:cNvPr>
            <p:cNvSpPr txBox="1"/>
            <p:nvPr/>
          </p:nvSpPr>
          <p:spPr>
            <a:xfrm>
              <a:off x="858292" y="762271"/>
              <a:ext cx="2138082" cy="311092"/>
            </a:xfrm>
            <a:prstGeom prst="rect">
              <a:avLst/>
            </a:prstGeom>
            <a:noFill/>
          </p:spPr>
          <p:txBody>
            <a:bodyPr wrap="square" rtlCol="0">
              <a:spAutoFit/>
            </a:bodyPr>
            <a:lstStyle/>
            <a:p>
              <a:r>
                <a:rPr kumimoji="1" lang="ja-JP" altLang="en-US" sz="2700" dirty="0"/>
                <a:t>ホームページ</a:t>
              </a:r>
              <a:r>
                <a:rPr kumimoji="1" lang="en-US" altLang="ja-JP" sz="2700" dirty="0"/>
                <a:t>(TOP)</a:t>
              </a:r>
              <a:endParaRPr kumimoji="1" lang="ja-JP" altLang="en-US" sz="2700" dirty="0"/>
            </a:p>
          </p:txBody>
        </p:sp>
        <mc:AlternateContent xmlns:mc="http://schemas.openxmlformats.org/markup-compatibility/2006">
          <mc:Choice xmlns:pslz="http://schemas.microsoft.com/office/powerpoint/2016/slidezoom" Requires="pslz">
            <p:graphicFrame>
              <p:nvGraphicFramePr>
                <p:cNvPr id="31" name="スライド ズーム 30">
                  <a:extLst>
                    <a:ext uri="{FF2B5EF4-FFF2-40B4-BE49-F238E27FC236}">
                      <a16:creationId xmlns:a16="http://schemas.microsoft.com/office/drawing/2014/main" id="{72F00DDE-61C3-46BF-B01C-BFD845777001}"/>
                    </a:ext>
                  </a:extLst>
                </p:cNvPr>
                <p:cNvGraphicFramePr>
                  <a:graphicFrameLocks noChangeAspect="1"/>
                </p:cNvGraphicFramePr>
                <p:nvPr/>
              </p:nvGraphicFramePr>
              <p:xfrm>
                <a:off x="278743" y="1216390"/>
                <a:ext cx="3281176" cy="1845661"/>
              </p:xfrm>
              <a:graphic>
                <a:graphicData uri="http://schemas.microsoft.com/office/powerpoint/2016/slidezoom">
                  <pslz:sldZm>
                    <pslz:sldZmObj sldId="256" cId="2925115290">
                      <pslz:zmPr id="{0CF43DA4-C199-4707-8BC4-9891ECF1F28A}" transitionDur="1000">
                        <p166:blipFill xmlns:p166="http://schemas.microsoft.com/office/powerpoint/2016/6/main">
                          <a:blip r:embed="rId3"/>
                          <a:stretch>
                            <a:fillRect/>
                          </a:stretch>
                        </p166:blipFill>
                        <p166:spPr xmlns:p166="http://schemas.microsoft.com/office/powerpoint/2016/6/main">
                          <a:xfrm>
                            <a:off x="0" y="0"/>
                            <a:ext cx="4970250" cy="3012884"/>
                          </a:xfrm>
                          <a:prstGeom prst="rect">
                            <a:avLst/>
                          </a:prstGeom>
                          <a:ln w="3175">
                            <a:solidFill>
                              <a:prstClr val="ltGray"/>
                            </a:solidFill>
                          </a:ln>
                        </p166:spPr>
                      </pslz:zmPr>
                    </pslz:sldZmObj>
                  </pslz:sldZm>
                </a:graphicData>
              </a:graphic>
            </p:graphicFrame>
          </mc:Choice>
          <mc:Fallback>
            <p:pic>
              <p:nvPicPr>
                <p:cNvPr id="31" name="スライド ズーム 30">
                  <a:hlinkClick r:id="rId4" action="ppaction://hlinksldjump"/>
                  <a:extLst>
                    <a:ext uri="{FF2B5EF4-FFF2-40B4-BE49-F238E27FC236}">
                      <a16:creationId xmlns:a16="http://schemas.microsoft.com/office/drawing/2014/main" id="{72F00DDE-61C3-46BF-B01C-BFD845777001}"/>
                    </a:ext>
                  </a:extLst>
                </p:cNvPr>
                <p:cNvPicPr>
                  <a:picLocks noGrp="1" noRot="1" noChangeAspect="1" noMove="1" noResize="1" noEditPoints="1" noAdjustHandles="1" noChangeArrowheads="1" noChangeShapeType="1"/>
                </p:cNvPicPr>
                <p:nvPr/>
              </p:nvPicPr>
              <p:blipFill>
                <a:blip r:embed="rId3"/>
                <a:stretch>
                  <a:fillRect/>
                </a:stretch>
              </p:blipFill>
              <p:spPr>
                <a:xfrm>
                  <a:off x="393872" y="1733774"/>
                  <a:ext cx="4970250" cy="3012884"/>
                </a:xfrm>
                <a:prstGeom prst="rect">
                  <a:avLst/>
                </a:prstGeom>
                <a:ln w="3175">
                  <a:solidFill>
                    <a:prstClr val="ltGray"/>
                  </a:solidFill>
                </a:ln>
              </p:spPr>
            </p:pic>
          </mc:Fallback>
        </mc:AlternateContent>
      </p:grpSp>
      <mc:AlternateContent xmlns:mc="http://schemas.openxmlformats.org/markup-compatibility/2006">
        <mc:Choice xmlns:pslz="http://schemas.microsoft.com/office/powerpoint/2016/slidezoom" Requires="pslz">
          <p:graphicFrame>
            <p:nvGraphicFramePr>
              <p:cNvPr id="34" name="スライド ズーム 33">
                <a:extLst>
                  <a:ext uri="{FF2B5EF4-FFF2-40B4-BE49-F238E27FC236}">
                    <a16:creationId xmlns:a16="http://schemas.microsoft.com/office/drawing/2014/main" id="{493DDCC5-808A-4DDD-853C-12E7FBB82E83}"/>
                  </a:ext>
                </a:extLst>
              </p:cNvPr>
              <p:cNvGraphicFramePr>
                <a:graphicFrameLocks noChangeAspect="1"/>
              </p:cNvGraphicFramePr>
              <p:nvPr>
                <p:extLst>
                  <p:ext uri="{D42A27DB-BD31-4B8C-83A1-F6EECF244321}">
                    <p14:modId xmlns:p14="http://schemas.microsoft.com/office/powerpoint/2010/main" val="1514773850"/>
                  </p:ext>
                </p:extLst>
              </p:nvPr>
            </p:nvGraphicFramePr>
            <p:xfrm>
              <a:off x="9974705" y="1667516"/>
              <a:ext cx="5480232" cy="3082632"/>
            </p:xfrm>
            <a:graphic>
              <a:graphicData uri="http://schemas.microsoft.com/office/powerpoint/2016/slidezoom">
                <pslz:sldZm>
                  <pslz:sldZmObj sldId="259" cId="1376439327">
                    <pslz:zmPr id="{67580CCA-463E-4159-806A-A9DF3AB3CC45}" transitionDur="1000">
                      <p166:blipFill xmlns:p166="http://schemas.microsoft.com/office/powerpoint/2016/6/main">
                        <a:blip r:embed="rId5"/>
                        <a:stretch>
                          <a:fillRect/>
                        </a:stretch>
                      </p166:blipFill>
                      <p166:spPr xmlns:p166="http://schemas.microsoft.com/office/powerpoint/2016/6/main">
                        <a:xfrm>
                          <a:off x="0" y="0"/>
                          <a:ext cx="5480232" cy="3082632"/>
                        </a:xfrm>
                        <a:prstGeom prst="rect">
                          <a:avLst/>
                        </a:prstGeom>
                        <a:ln w="3175">
                          <a:solidFill>
                            <a:prstClr val="ltGray"/>
                          </a:solidFill>
                        </a:ln>
                      </p166:spPr>
                    </pslz:zmPr>
                  </pslz:sldZmObj>
                </pslz:sldZm>
              </a:graphicData>
            </a:graphic>
          </p:graphicFrame>
        </mc:Choice>
        <mc:Fallback>
          <p:pic>
            <p:nvPicPr>
              <p:cNvPr id="34" name="スライド ズーム 33">
                <a:hlinkClick r:id="rId6" action="ppaction://hlinksldjump"/>
                <a:extLst>
                  <a:ext uri="{FF2B5EF4-FFF2-40B4-BE49-F238E27FC236}">
                    <a16:creationId xmlns:a16="http://schemas.microsoft.com/office/drawing/2014/main" id="{493DDCC5-808A-4DDD-853C-12E7FBB82E83}"/>
                  </a:ext>
                </a:extLst>
              </p:cNvPr>
              <p:cNvPicPr>
                <a:picLocks noGrp="1" noRot="1" noChangeAspect="1" noMove="1" noResize="1" noEditPoints="1" noAdjustHandles="1" noChangeArrowheads="1" noChangeShapeType="1"/>
              </p:cNvPicPr>
              <p:nvPr/>
            </p:nvPicPr>
            <p:blipFill>
              <a:blip r:embed="rId5"/>
              <a:stretch>
                <a:fillRect/>
              </a:stretch>
            </p:blipFill>
            <p:spPr>
              <a:xfrm>
                <a:off x="9974705" y="1667516"/>
                <a:ext cx="5480232" cy="308263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6" name="スライド ズーム 35">
                <a:extLst>
                  <a:ext uri="{FF2B5EF4-FFF2-40B4-BE49-F238E27FC236}">
                    <a16:creationId xmlns:a16="http://schemas.microsoft.com/office/drawing/2014/main" id="{AF84F886-A865-4FE9-A620-663A8B0F224F}"/>
                  </a:ext>
                </a:extLst>
              </p:cNvPr>
              <p:cNvGraphicFramePr>
                <a:graphicFrameLocks noChangeAspect="1"/>
              </p:cNvGraphicFramePr>
              <p:nvPr/>
            </p:nvGraphicFramePr>
            <p:xfrm>
              <a:off x="418115" y="7161668"/>
              <a:ext cx="4946007" cy="2782128"/>
            </p:xfrm>
            <a:graphic>
              <a:graphicData uri="http://schemas.microsoft.com/office/powerpoint/2016/slidezoom">
                <pslz:sldZm>
                  <pslz:sldZmObj sldId="258" cId="3155694714">
                    <pslz:zmPr id="{B152A0CC-8099-44A2-9428-8C584C373861}" transitionDur="1000">
                      <p166:blipFill xmlns:p166="http://schemas.microsoft.com/office/powerpoint/2016/6/main">
                        <a:blip r:embed="rId7"/>
                        <a:stretch>
                          <a:fillRect/>
                        </a:stretch>
                      </p166:blipFill>
                      <p166:spPr xmlns:p166="http://schemas.microsoft.com/office/powerpoint/2016/6/main">
                        <a:xfrm>
                          <a:off x="0" y="0"/>
                          <a:ext cx="4946007" cy="2782128"/>
                        </a:xfrm>
                        <a:prstGeom prst="rect">
                          <a:avLst/>
                        </a:prstGeom>
                        <a:ln w="3175">
                          <a:solidFill>
                            <a:prstClr val="ltGray"/>
                          </a:solidFill>
                        </a:ln>
                      </p166:spPr>
                    </pslz:zmPr>
                  </pslz:sldZmObj>
                </pslz:sldZm>
              </a:graphicData>
            </a:graphic>
          </p:graphicFrame>
        </mc:Choice>
        <mc:Fallback>
          <p:pic>
            <p:nvPicPr>
              <p:cNvPr id="36" name="スライド ズーム 35">
                <a:hlinkClick r:id="rId8" action="ppaction://hlinksldjump"/>
                <a:extLst>
                  <a:ext uri="{FF2B5EF4-FFF2-40B4-BE49-F238E27FC236}">
                    <a16:creationId xmlns:a16="http://schemas.microsoft.com/office/drawing/2014/main" id="{AF84F886-A865-4FE9-A620-663A8B0F224F}"/>
                  </a:ext>
                </a:extLst>
              </p:cNvPr>
              <p:cNvPicPr>
                <a:picLocks noGrp="1" noRot="1" noChangeAspect="1" noMove="1" noResize="1" noEditPoints="1" noAdjustHandles="1" noChangeArrowheads="1" noChangeShapeType="1"/>
              </p:cNvPicPr>
              <p:nvPr/>
            </p:nvPicPr>
            <p:blipFill>
              <a:blip r:embed="rId7"/>
              <a:stretch>
                <a:fillRect/>
              </a:stretch>
            </p:blipFill>
            <p:spPr>
              <a:xfrm>
                <a:off x="418115" y="7161668"/>
                <a:ext cx="4946007" cy="2782128"/>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8" name="スライド ズーム 37">
                <a:extLst>
                  <a:ext uri="{FF2B5EF4-FFF2-40B4-BE49-F238E27FC236}">
                    <a16:creationId xmlns:a16="http://schemas.microsoft.com/office/drawing/2014/main" id="{EF21C847-0537-4F9F-B3F5-9A9668912F70}"/>
                  </a:ext>
                </a:extLst>
              </p:cNvPr>
              <p:cNvGraphicFramePr>
                <a:graphicFrameLocks noChangeAspect="1"/>
              </p:cNvGraphicFramePr>
              <p:nvPr/>
            </p:nvGraphicFramePr>
            <p:xfrm>
              <a:off x="10003809" y="7188008"/>
              <a:ext cx="4990566" cy="2807193"/>
            </p:xfrm>
            <a:graphic>
              <a:graphicData uri="http://schemas.microsoft.com/office/powerpoint/2016/slidezoom">
                <pslz:sldZm>
                  <pslz:sldZmObj sldId="260" cId="3812316698">
                    <pslz:zmPr id="{43C8266F-3034-43EE-B2C9-2E6353F96803}" transitionDur="1000">
                      <p166:blipFill xmlns:p166="http://schemas.microsoft.com/office/powerpoint/2016/6/main">
                        <a:blip r:embed="rId9"/>
                        <a:stretch>
                          <a:fillRect/>
                        </a:stretch>
                      </p166:blipFill>
                      <p166:spPr xmlns:p166="http://schemas.microsoft.com/office/powerpoint/2016/6/main">
                        <a:xfrm>
                          <a:off x="0" y="0"/>
                          <a:ext cx="4990566" cy="2807193"/>
                        </a:xfrm>
                        <a:prstGeom prst="rect">
                          <a:avLst/>
                        </a:prstGeom>
                        <a:ln w="3175">
                          <a:solidFill>
                            <a:prstClr val="ltGray"/>
                          </a:solidFill>
                        </a:ln>
                      </p166:spPr>
                    </pslz:zmPr>
                  </pslz:sldZmObj>
                </pslz:sldZm>
              </a:graphicData>
            </a:graphic>
          </p:graphicFrame>
        </mc:Choice>
        <mc:Fallback>
          <p:pic>
            <p:nvPicPr>
              <p:cNvPr id="38" name="スライド ズーム 37">
                <a:hlinkClick r:id="rId10" action="ppaction://hlinksldjump"/>
                <a:extLst>
                  <a:ext uri="{FF2B5EF4-FFF2-40B4-BE49-F238E27FC236}">
                    <a16:creationId xmlns:a16="http://schemas.microsoft.com/office/drawing/2014/main" id="{EF21C847-0537-4F9F-B3F5-9A9668912F70}"/>
                  </a:ext>
                </a:extLst>
              </p:cNvPr>
              <p:cNvPicPr>
                <a:picLocks noGrp="1" noRot="1" noChangeAspect="1" noMove="1" noResize="1" noEditPoints="1" noAdjustHandles="1" noChangeArrowheads="1" noChangeShapeType="1"/>
              </p:cNvPicPr>
              <p:nvPr/>
            </p:nvPicPr>
            <p:blipFill>
              <a:blip r:embed="rId9"/>
              <a:stretch>
                <a:fillRect/>
              </a:stretch>
            </p:blipFill>
            <p:spPr>
              <a:xfrm>
                <a:off x="10003809" y="7188008"/>
                <a:ext cx="4990566" cy="2807193"/>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40" name="スライド ズーム 39">
                <a:extLst>
                  <a:ext uri="{FF2B5EF4-FFF2-40B4-BE49-F238E27FC236}">
                    <a16:creationId xmlns:a16="http://schemas.microsoft.com/office/drawing/2014/main" id="{2502A59C-1E8E-495E-B46C-EE92B296B05C}"/>
                  </a:ext>
                </a:extLst>
              </p:cNvPr>
              <p:cNvGraphicFramePr>
                <a:graphicFrameLocks noChangeAspect="1"/>
              </p:cNvGraphicFramePr>
              <p:nvPr/>
            </p:nvGraphicFramePr>
            <p:xfrm>
              <a:off x="5378669" y="4746659"/>
              <a:ext cx="4620279" cy="2517612"/>
            </p:xfrm>
            <a:graphic>
              <a:graphicData uri="http://schemas.microsoft.com/office/powerpoint/2016/slidezoom">
                <pslz:sldZm>
                  <pslz:sldZmObj sldId="285" cId="4223247602">
                    <pslz:zmPr id="{E07E208D-EAAE-43EB-94B9-DD7592951B4D}" transitionDur="1000">
                      <p166:blipFill xmlns:p166="http://schemas.microsoft.com/office/powerpoint/2016/6/main">
                        <a:blip r:embed="rId11"/>
                        <a:stretch>
                          <a:fillRect/>
                        </a:stretch>
                      </p166:blipFill>
                      <p166:spPr xmlns:p166="http://schemas.microsoft.com/office/powerpoint/2016/6/main">
                        <a:xfrm>
                          <a:off x="0" y="0"/>
                          <a:ext cx="4620279" cy="2517612"/>
                        </a:xfrm>
                        <a:prstGeom prst="rect">
                          <a:avLst/>
                        </a:prstGeom>
                        <a:ln w="3175">
                          <a:solidFill>
                            <a:prstClr val="ltGray"/>
                          </a:solidFill>
                        </a:ln>
                      </p166:spPr>
                    </pslz:zmPr>
                  </pslz:sldZmObj>
                </pslz:sldZm>
              </a:graphicData>
            </a:graphic>
          </p:graphicFrame>
        </mc:Choice>
        <mc:Fallback>
          <p:pic>
            <p:nvPicPr>
              <p:cNvPr id="40" name="スライド ズーム 39">
                <a:hlinkClick r:id="rId12" action="ppaction://hlinksldjump"/>
                <a:extLst>
                  <a:ext uri="{FF2B5EF4-FFF2-40B4-BE49-F238E27FC236}">
                    <a16:creationId xmlns:a16="http://schemas.microsoft.com/office/drawing/2014/main" id="{2502A59C-1E8E-495E-B46C-EE92B296B05C}"/>
                  </a:ext>
                </a:extLst>
              </p:cNvPr>
              <p:cNvPicPr>
                <a:picLocks noGrp="1" noRot="1" noChangeAspect="1" noMove="1" noResize="1" noEditPoints="1" noAdjustHandles="1" noChangeArrowheads="1" noChangeShapeType="1"/>
              </p:cNvPicPr>
              <p:nvPr/>
            </p:nvPicPr>
            <p:blipFill>
              <a:blip r:embed="rId11"/>
              <a:stretch>
                <a:fillRect/>
              </a:stretch>
            </p:blipFill>
            <p:spPr>
              <a:xfrm>
                <a:off x="5378669" y="4746659"/>
                <a:ext cx="4620279" cy="2517612"/>
              </a:xfrm>
              <a:prstGeom prst="rect">
                <a:avLst/>
              </a:prstGeom>
              <a:ln w="3175">
                <a:solidFill>
                  <a:prstClr val="ltGray"/>
                </a:solidFill>
              </a:ln>
            </p:spPr>
          </p:pic>
        </mc:Fallback>
      </mc:AlternateContent>
    </p:spTree>
    <p:extLst>
      <p:ext uri="{BB962C8B-B14F-4D97-AF65-F5344CB8AC3E}">
        <p14:creationId xmlns:p14="http://schemas.microsoft.com/office/powerpoint/2010/main" val="154229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par>
                                <p:cTn id="45" presetID="16" presetClass="entr" presetSubtype="21"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arn(inVertical)">
                                      <p:cBhvr>
                                        <p:cTn id="4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793</Words>
  <Application>Microsoft Office PowerPoint</Application>
  <PresentationFormat>ユーザー設定</PresentationFormat>
  <Paragraphs>88</Paragraphs>
  <Slides>20</Slides>
  <Notes>5</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20</vt:i4>
      </vt:variant>
    </vt:vector>
  </HeadingPairs>
  <TitlesOfParts>
    <vt:vector size="36" baseType="lpstr">
      <vt:lpstr>Arial Black</vt:lpstr>
      <vt:lpstr>Cabin Medium</vt:lpstr>
      <vt:lpstr>Arial</vt:lpstr>
      <vt:lpstr>Muli</vt:lpstr>
      <vt:lpstr>Bahnschrift</vt:lpstr>
      <vt:lpstr>HG行書体</vt:lpstr>
      <vt:lpstr>Hero</vt:lpstr>
      <vt:lpstr>Google Sans</vt:lpstr>
      <vt:lpstr>Hero Bold</vt:lpstr>
      <vt:lpstr>Calibri</vt:lpstr>
      <vt:lpstr>Overpass Light</vt:lpstr>
      <vt:lpstr>League Spartan</vt:lpstr>
      <vt:lpstr>Cabin</vt:lpstr>
      <vt:lpstr>游ゴシック</vt:lpstr>
      <vt:lpstr>Cabin Semi-Bold</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team Hero</dc:title>
  <dc:creator>穴吹</dc:creator>
  <cp:lastModifiedBy>穴吹</cp:lastModifiedBy>
  <cp:revision>82</cp:revision>
  <dcterms:created xsi:type="dcterms:W3CDTF">2006-08-16T00:00:00Z</dcterms:created>
  <dcterms:modified xsi:type="dcterms:W3CDTF">2025-01-28T06:01:21Z</dcterms:modified>
  <dc:identifier>DAGV2FB7iCk</dc:identifier>
</cp:coreProperties>
</file>